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16"/>
  </p:notesMasterIdLst>
  <p:handoutMasterIdLst>
    <p:handoutMasterId r:id="rId17"/>
  </p:handoutMasterIdLst>
  <p:sldIdLst>
    <p:sldId id="257" r:id="rId2"/>
    <p:sldId id="332" r:id="rId3"/>
    <p:sldId id="333" r:id="rId4"/>
    <p:sldId id="334" r:id="rId5"/>
    <p:sldId id="258" r:id="rId6"/>
    <p:sldId id="329" r:id="rId7"/>
    <p:sldId id="330" r:id="rId8"/>
    <p:sldId id="335" r:id="rId9"/>
    <p:sldId id="337" r:id="rId10"/>
    <p:sldId id="338" r:id="rId11"/>
    <p:sldId id="339" r:id="rId12"/>
    <p:sldId id="340" r:id="rId13"/>
    <p:sldId id="336" r:id="rId14"/>
    <p:sldId id="260" r:id="rId15"/>
  </p:sldIdLst>
  <p:sldSz cx="9144000" cy="6858000" type="screen4x3"/>
  <p:notesSz cx="6858000" cy="9144000"/>
  <p:defaultTextStyle>
    <a:defPPr>
      <a:defRPr lang="en-NZ"/>
    </a:defPPr>
    <a:lvl1pPr algn="l" rtl="0" eaLnBrk="0" fontAlgn="base" hangingPunct="0">
      <a:spcBef>
        <a:spcPct val="0"/>
      </a:spcBef>
      <a:spcAft>
        <a:spcPct val="0"/>
      </a:spcAft>
      <a:defRPr sz="3600" kern="1200">
        <a:solidFill>
          <a:schemeClr val="bg2"/>
        </a:solidFill>
        <a:latin typeface="Arial" charset="0"/>
        <a:ea typeface="+mn-ea"/>
        <a:cs typeface="+mn-cs"/>
      </a:defRPr>
    </a:lvl1pPr>
    <a:lvl2pPr marL="457200" algn="l" rtl="0" eaLnBrk="0" fontAlgn="base" hangingPunct="0">
      <a:spcBef>
        <a:spcPct val="0"/>
      </a:spcBef>
      <a:spcAft>
        <a:spcPct val="0"/>
      </a:spcAft>
      <a:defRPr sz="3600" kern="1200">
        <a:solidFill>
          <a:schemeClr val="bg2"/>
        </a:solidFill>
        <a:latin typeface="Arial" charset="0"/>
        <a:ea typeface="+mn-ea"/>
        <a:cs typeface="+mn-cs"/>
      </a:defRPr>
    </a:lvl2pPr>
    <a:lvl3pPr marL="914400" algn="l" rtl="0" eaLnBrk="0" fontAlgn="base" hangingPunct="0">
      <a:spcBef>
        <a:spcPct val="0"/>
      </a:spcBef>
      <a:spcAft>
        <a:spcPct val="0"/>
      </a:spcAft>
      <a:defRPr sz="3600" kern="1200">
        <a:solidFill>
          <a:schemeClr val="bg2"/>
        </a:solidFill>
        <a:latin typeface="Arial" charset="0"/>
        <a:ea typeface="+mn-ea"/>
        <a:cs typeface="+mn-cs"/>
      </a:defRPr>
    </a:lvl3pPr>
    <a:lvl4pPr marL="1371600" algn="l" rtl="0" eaLnBrk="0" fontAlgn="base" hangingPunct="0">
      <a:spcBef>
        <a:spcPct val="0"/>
      </a:spcBef>
      <a:spcAft>
        <a:spcPct val="0"/>
      </a:spcAft>
      <a:defRPr sz="3600" kern="1200">
        <a:solidFill>
          <a:schemeClr val="bg2"/>
        </a:solidFill>
        <a:latin typeface="Arial" charset="0"/>
        <a:ea typeface="+mn-ea"/>
        <a:cs typeface="+mn-cs"/>
      </a:defRPr>
    </a:lvl4pPr>
    <a:lvl5pPr marL="1828800" algn="l" rtl="0" eaLnBrk="0" fontAlgn="base" hangingPunct="0">
      <a:spcBef>
        <a:spcPct val="0"/>
      </a:spcBef>
      <a:spcAft>
        <a:spcPct val="0"/>
      </a:spcAft>
      <a:defRPr sz="3600" kern="1200">
        <a:solidFill>
          <a:schemeClr val="bg2"/>
        </a:solidFill>
        <a:latin typeface="Arial" charset="0"/>
        <a:ea typeface="+mn-ea"/>
        <a:cs typeface="+mn-cs"/>
      </a:defRPr>
    </a:lvl5pPr>
    <a:lvl6pPr marL="2286000" algn="l" defTabSz="914400" rtl="0" eaLnBrk="1" latinLnBrk="0" hangingPunct="1">
      <a:defRPr sz="3600" kern="1200">
        <a:solidFill>
          <a:schemeClr val="bg2"/>
        </a:solidFill>
        <a:latin typeface="Arial" charset="0"/>
        <a:ea typeface="+mn-ea"/>
        <a:cs typeface="+mn-cs"/>
      </a:defRPr>
    </a:lvl6pPr>
    <a:lvl7pPr marL="2743200" algn="l" defTabSz="914400" rtl="0" eaLnBrk="1" latinLnBrk="0" hangingPunct="1">
      <a:defRPr sz="3600" kern="1200">
        <a:solidFill>
          <a:schemeClr val="bg2"/>
        </a:solidFill>
        <a:latin typeface="Arial" charset="0"/>
        <a:ea typeface="+mn-ea"/>
        <a:cs typeface="+mn-cs"/>
      </a:defRPr>
    </a:lvl7pPr>
    <a:lvl8pPr marL="3200400" algn="l" defTabSz="914400" rtl="0" eaLnBrk="1" latinLnBrk="0" hangingPunct="1">
      <a:defRPr sz="3600" kern="1200">
        <a:solidFill>
          <a:schemeClr val="bg2"/>
        </a:solidFill>
        <a:latin typeface="Arial" charset="0"/>
        <a:ea typeface="+mn-ea"/>
        <a:cs typeface="+mn-cs"/>
      </a:defRPr>
    </a:lvl8pPr>
    <a:lvl9pPr marL="3657600" algn="l" defTabSz="914400" rtl="0" eaLnBrk="1" latinLnBrk="0" hangingPunct="1">
      <a:defRPr sz="3600" kern="1200">
        <a:solidFill>
          <a:schemeClr val="bg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autoAdjust="0"/>
    <p:restoredTop sz="94595" autoAdjust="0"/>
  </p:normalViewPr>
  <p:slideViewPr>
    <p:cSldViewPr>
      <p:cViewPr>
        <p:scale>
          <a:sx n="100" d="100"/>
          <a:sy n="100" d="100"/>
        </p:scale>
        <p:origin x="-7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0" d="100"/>
          <a:sy n="70" d="100"/>
        </p:scale>
        <p:origin x="-2814" y="-11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pitchFamily="18" charset="0"/>
              </a:defRPr>
            </a:lvl1pPr>
          </a:lstStyle>
          <a:p>
            <a:pPr>
              <a:defRPr/>
            </a:pPr>
            <a:endParaRPr lang="en-NZ"/>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pitchFamily="18" charset="0"/>
              </a:defRPr>
            </a:lvl1pPr>
          </a:lstStyle>
          <a:p>
            <a:pPr>
              <a:defRPr/>
            </a:pPr>
            <a:endParaRPr lang="en-NZ"/>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pitchFamily="18" charset="0"/>
              </a:defRPr>
            </a:lvl1pPr>
          </a:lstStyle>
          <a:p>
            <a:pPr>
              <a:defRPr/>
            </a:pPr>
            <a:endParaRPr lang="en-NZ"/>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pitchFamily="18" charset="0"/>
              </a:defRPr>
            </a:lvl1pPr>
          </a:lstStyle>
          <a:p>
            <a:pPr>
              <a:defRPr/>
            </a:pPr>
            <a:fld id="{383DA1F8-03EB-48A4-BB8C-F650F8A82E3B}" type="slidenum">
              <a:rPr lang="en-NZ"/>
              <a:pPr>
                <a:defRPr/>
              </a:pPr>
              <a:t>‹#›</a:t>
            </a:fld>
            <a:endParaRPr lang="en-N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pitchFamily="18" charset="0"/>
              </a:defRPr>
            </a:lvl1pPr>
          </a:lstStyle>
          <a:p>
            <a:pPr>
              <a:defRPr/>
            </a:pPr>
            <a:endParaRPr lang="en-NZ"/>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pitchFamily="18" charset="0"/>
              </a:defRPr>
            </a:lvl1pPr>
          </a:lstStyle>
          <a:p>
            <a:pPr>
              <a:defRPr/>
            </a:pPr>
            <a:endParaRPr lang="en-NZ"/>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pitchFamily="18" charset="0"/>
              </a:defRPr>
            </a:lvl1pPr>
          </a:lstStyle>
          <a:p>
            <a:pPr>
              <a:defRPr/>
            </a:pPr>
            <a:endParaRPr lang="en-NZ"/>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pitchFamily="18" charset="0"/>
              </a:defRPr>
            </a:lvl1pPr>
          </a:lstStyle>
          <a:p>
            <a:pPr>
              <a:defRPr/>
            </a:pPr>
            <a:fld id="{9A2660B8-5D08-4002-9B6E-D63D5E014BEA}" type="slidenum">
              <a:rPr lang="en-NZ"/>
              <a:pPr>
                <a:defRPr/>
              </a:pPr>
              <a:t>‹#›</a:t>
            </a:fld>
            <a:endParaRPr lang="en-N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CD406B5-6B38-4329-B165-F1CE2AF41D8B}" type="slidenum">
              <a:rPr lang="en-NZ" smtClean="0"/>
              <a:pPr/>
              <a:t>1</a:t>
            </a:fld>
            <a:endParaRPr lang="en-NZ"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cloud_cover72dpi"/>
          <p:cNvPicPr>
            <a:picLocks noChangeAspect="1" noChangeArrowheads="1"/>
          </p:cNvPicPr>
          <p:nvPr userDrawn="1"/>
        </p:nvPicPr>
        <p:blipFill>
          <a:blip r:embed="rId2" cstate="print"/>
          <a:srcRect/>
          <a:stretch>
            <a:fillRect/>
          </a:stretch>
        </p:blipFill>
        <p:spPr bwMode="auto">
          <a:xfrm>
            <a:off x="0" y="0"/>
            <a:ext cx="9144000" cy="5867400"/>
          </a:xfrm>
          <a:prstGeom prst="rect">
            <a:avLst/>
          </a:prstGeom>
          <a:noFill/>
          <a:ln w="9525">
            <a:noFill/>
            <a:miter lim="800000"/>
            <a:headEnd/>
            <a:tailEnd/>
          </a:ln>
        </p:spPr>
      </p:pic>
      <p:pic>
        <p:nvPicPr>
          <p:cNvPr id="5" name="Picture 9"/>
          <p:cNvPicPr>
            <a:picLocks noChangeAspect="1" noChangeArrowheads="1"/>
          </p:cNvPicPr>
          <p:nvPr userDrawn="1"/>
        </p:nvPicPr>
        <p:blipFill>
          <a:blip r:embed="rId3" cstate="print"/>
          <a:srcRect/>
          <a:stretch>
            <a:fillRect/>
          </a:stretch>
        </p:blipFill>
        <p:spPr bwMode="auto">
          <a:xfrm>
            <a:off x="0" y="5853113"/>
            <a:ext cx="9144000" cy="1001712"/>
          </a:xfrm>
          <a:prstGeom prst="rect">
            <a:avLst/>
          </a:prstGeom>
          <a:noFill/>
          <a:ln w="9525">
            <a:noFill/>
            <a:miter lim="800000"/>
            <a:headEnd/>
            <a:tailEnd/>
          </a:ln>
        </p:spPr>
      </p:pic>
      <p:sp>
        <p:nvSpPr>
          <p:cNvPr id="91140" name="Rectangle 4"/>
          <p:cNvSpPr>
            <a:spLocks noGrp="1" noChangeArrowheads="1"/>
          </p:cNvSpPr>
          <p:nvPr>
            <p:ph type="ctrTitle"/>
          </p:nvPr>
        </p:nvSpPr>
        <p:spPr>
          <a:xfrm>
            <a:off x="1028700" y="1676400"/>
            <a:ext cx="8115300" cy="1827213"/>
          </a:xfrm>
        </p:spPr>
        <p:txBody>
          <a:bodyPr/>
          <a:lstStyle>
            <a:lvl1pPr>
              <a:defRPr sz="4800">
                <a:solidFill>
                  <a:schemeClr val="bg1"/>
                </a:solidFill>
              </a:defRPr>
            </a:lvl1pPr>
          </a:lstStyle>
          <a:p>
            <a:r>
              <a:rPr lang="en-US"/>
              <a:t>Click to edit Master title style</a:t>
            </a:r>
            <a:endParaRPr lang="en-NZ"/>
          </a:p>
        </p:txBody>
      </p:sp>
      <p:sp>
        <p:nvSpPr>
          <p:cNvPr id="91141" name="Rectangle 5"/>
          <p:cNvSpPr>
            <a:spLocks noGrp="1" noChangeArrowheads="1"/>
          </p:cNvSpPr>
          <p:nvPr>
            <p:ph type="subTitle" idx="1"/>
          </p:nvPr>
        </p:nvSpPr>
        <p:spPr>
          <a:xfrm>
            <a:off x="1028700" y="3789363"/>
            <a:ext cx="8115300" cy="1752600"/>
          </a:xfrm>
        </p:spPr>
        <p:txBody>
          <a:bodyPr/>
          <a:lstStyle>
            <a:lvl1pPr marL="0" indent="0">
              <a:buFontTx/>
              <a:buNone/>
              <a:defRPr sz="3100">
                <a:solidFill>
                  <a:schemeClr val="bg1"/>
                </a:solidFill>
              </a:defRPr>
            </a:lvl1pPr>
          </a:lstStyle>
          <a:p>
            <a:r>
              <a:rPr lang="en-US"/>
              <a:t>Click to edit Master subtitle style</a:t>
            </a:r>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228600"/>
            <a:ext cx="1981200" cy="5486400"/>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1066800" y="228600"/>
            <a:ext cx="5791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1066800" y="1412875"/>
            <a:ext cx="38862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5105400" y="1412875"/>
            <a:ext cx="38862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1066800" y="228600"/>
            <a:ext cx="7924800" cy="7985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NZ" smtClean="0"/>
          </a:p>
        </p:txBody>
      </p:sp>
      <p:sp>
        <p:nvSpPr>
          <p:cNvPr id="1027" name="Rectangle 5"/>
          <p:cNvSpPr>
            <a:spLocks noGrp="1" noChangeArrowheads="1"/>
          </p:cNvSpPr>
          <p:nvPr>
            <p:ph type="body" idx="1"/>
          </p:nvPr>
        </p:nvSpPr>
        <p:spPr bwMode="auto">
          <a:xfrm>
            <a:off x="1066800" y="1412875"/>
            <a:ext cx="79248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6807" name="Line 7"/>
          <p:cNvSpPr>
            <a:spLocks noChangeShapeType="1"/>
          </p:cNvSpPr>
          <p:nvPr userDrawn="1"/>
        </p:nvSpPr>
        <p:spPr bwMode="auto">
          <a:xfrm>
            <a:off x="1141413" y="990600"/>
            <a:ext cx="8001000" cy="0"/>
          </a:xfrm>
          <a:prstGeom prst="line">
            <a:avLst/>
          </a:prstGeom>
          <a:noFill/>
          <a:ln w="28575">
            <a:solidFill>
              <a:srgbClr val="808080"/>
            </a:solidFill>
            <a:round/>
            <a:headEnd/>
            <a:tailEnd/>
          </a:ln>
          <a:effectLst/>
        </p:spPr>
        <p:txBody>
          <a:bodyPr/>
          <a:lstStyle/>
          <a:p>
            <a:pPr>
              <a:defRPr/>
            </a:pPr>
            <a:endParaRPr lang="en-NZ"/>
          </a:p>
        </p:txBody>
      </p:sp>
      <p:pic>
        <p:nvPicPr>
          <p:cNvPr id="1029" name="Picture 9" descr="base_strip"/>
          <p:cNvPicPr>
            <a:picLocks noChangeAspect="1" noChangeArrowheads="1"/>
          </p:cNvPicPr>
          <p:nvPr userDrawn="1"/>
        </p:nvPicPr>
        <p:blipFill>
          <a:blip r:embed="rId13" cstate="print"/>
          <a:srcRect/>
          <a:stretch>
            <a:fillRect/>
          </a:stretch>
        </p:blipFill>
        <p:spPr bwMode="auto">
          <a:xfrm>
            <a:off x="-19050" y="5854700"/>
            <a:ext cx="9182100" cy="1003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0"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rtl="0" eaLnBrk="0" fontAlgn="base" hangingPunct="0">
        <a:spcBef>
          <a:spcPct val="0"/>
        </a:spcBef>
        <a:spcAft>
          <a:spcPct val="0"/>
        </a:spcAft>
        <a:defRPr sz="2600">
          <a:solidFill>
            <a:schemeClr val="bg2"/>
          </a:solidFill>
          <a:latin typeface="+mj-lt"/>
          <a:ea typeface="+mj-ea"/>
          <a:cs typeface="+mj-cs"/>
        </a:defRPr>
      </a:lvl1pPr>
      <a:lvl2pPr algn="l" rtl="0" eaLnBrk="0" fontAlgn="base" hangingPunct="0">
        <a:spcBef>
          <a:spcPct val="0"/>
        </a:spcBef>
        <a:spcAft>
          <a:spcPct val="0"/>
        </a:spcAft>
        <a:defRPr sz="2600">
          <a:solidFill>
            <a:schemeClr val="bg2"/>
          </a:solidFill>
          <a:latin typeface="Arial Black" charset="0"/>
        </a:defRPr>
      </a:lvl2pPr>
      <a:lvl3pPr algn="l" rtl="0" eaLnBrk="0" fontAlgn="base" hangingPunct="0">
        <a:spcBef>
          <a:spcPct val="0"/>
        </a:spcBef>
        <a:spcAft>
          <a:spcPct val="0"/>
        </a:spcAft>
        <a:defRPr sz="2600">
          <a:solidFill>
            <a:schemeClr val="bg2"/>
          </a:solidFill>
          <a:latin typeface="Arial Black" charset="0"/>
        </a:defRPr>
      </a:lvl3pPr>
      <a:lvl4pPr algn="l" rtl="0" eaLnBrk="0" fontAlgn="base" hangingPunct="0">
        <a:spcBef>
          <a:spcPct val="0"/>
        </a:spcBef>
        <a:spcAft>
          <a:spcPct val="0"/>
        </a:spcAft>
        <a:defRPr sz="2600">
          <a:solidFill>
            <a:schemeClr val="bg2"/>
          </a:solidFill>
          <a:latin typeface="Arial Black" charset="0"/>
        </a:defRPr>
      </a:lvl4pPr>
      <a:lvl5pPr algn="l" rtl="0" eaLnBrk="0" fontAlgn="base" hangingPunct="0">
        <a:spcBef>
          <a:spcPct val="0"/>
        </a:spcBef>
        <a:spcAft>
          <a:spcPct val="0"/>
        </a:spcAft>
        <a:defRPr sz="2600">
          <a:solidFill>
            <a:schemeClr val="bg2"/>
          </a:solidFill>
          <a:latin typeface="Arial Black" charset="0"/>
        </a:defRPr>
      </a:lvl5pPr>
      <a:lvl6pPr marL="457200" algn="l" rtl="0" fontAlgn="base">
        <a:spcBef>
          <a:spcPct val="0"/>
        </a:spcBef>
        <a:spcAft>
          <a:spcPct val="0"/>
        </a:spcAft>
        <a:defRPr sz="2600">
          <a:solidFill>
            <a:schemeClr val="bg2"/>
          </a:solidFill>
          <a:latin typeface="Arial Black" charset="0"/>
        </a:defRPr>
      </a:lvl6pPr>
      <a:lvl7pPr marL="914400" algn="l" rtl="0" fontAlgn="base">
        <a:spcBef>
          <a:spcPct val="0"/>
        </a:spcBef>
        <a:spcAft>
          <a:spcPct val="0"/>
        </a:spcAft>
        <a:defRPr sz="2600">
          <a:solidFill>
            <a:schemeClr val="bg2"/>
          </a:solidFill>
          <a:latin typeface="Arial Black" charset="0"/>
        </a:defRPr>
      </a:lvl7pPr>
      <a:lvl8pPr marL="1371600" algn="l" rtl="0" fontAlgn="base">
        <a:spcBef>
          <a:spcPct val="0"/>
        </a:spcBef>
        <a:spcAft>
          <a:spcPct val="0"/>
        </a:spcAft>
        <a:defRPr sz="2600">
          <a:solidFill>
            <a:schemeClr val="bg2"/>
          </a:solidFill>
          <a:latin typeface="Arial Black" charset="0"/>
        </a:defRPr>
      </a:lvl8pPr>
      <a:lvl9pPr marL="1828800" algn="l" rtl="0" fontAlgn="base">
        <a:spcBef>
          <a:spcPct val="0"/>
        </a:spcBef>
        <a:spcAft>
          <a:spcPct val="0"/>
        </a:spcAft>
        <a:defRPr sz="2600">
          <a:solidFill>
            <a:schemeClr val="bg2"/>
          </a:solidFill>
          <a:latin typeface="Arial Black" charset="0"/>
        </a:defRPr>
      </a:lvl9pPr>
    </p:titleStyle>
    <p:bodyStyle>
      <a:lvl1pPr marL="342900" indent="-342900" algn="l" rtl="0" eaLnBrk="0" fontAlgn="base" hangingPunct="0">
        <a:spcBef>
          <a:spcPct val="20000"/>
        </a:spcBef>
        <a:spcAft>
          <a:spcPct val="0"/>
        </a:spcAft>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200">
          <a:solidFill>
            <a:schemeClr val="tx1"/>
          </a:solidFill>
          <a:latin typeface="+mn-lt"/>
        </a:defRPr>
      </a:lvl5pPr>
      <a:lvl6pPr marL="2514600" indent="-228600" algn="l" rtl="0" fontAlgn="base">
        <a:spcBef>
          <a:spcPct val="20000"/>
        </a:spcBef>
        <a:spcAft>
          <a:spcPct val="0"/>
        </a:spcAft>
        <a:buChar char="»"/>
        <a:defRPr sz="2200">
          <a:solidFill>
            <a:schemeClr val="tx1"/>
          </a:solidFill>
          <a:latin typeface="+mn-lt"/>
        </a:defRPr>
      </a:lvl6pPr>
      <a:lvl7pPr marL="2971800" indent="-228600" algn="l" rtl="0" fontAlgn="base">
        <a:spcBef>
          <a:spcPct val="20000"/>
        </a:spcBef>
        <a:spcAft>
          <a:spcPct val="0"/>
        </a:spcAft>
        <a:buChar char="»"/>
        <a:defRPr sz="2200">
          <a:solidFill>
            <a:schemeClr val="tx1"/>
          </a:solidFill>
          <a:latin typeface="+mn-lt"/>
        </a:defRPr>
      </a:lvl7pPr>
      <a:lvl8pPr marL="3429000" indent="-228600" algn="l" rtl="0" fontAlgn="base">
        <a:spcBef>
          <a:spcPct val="20000"/>
        </a:spcBef>
        <a:spcAft>
          <a:spcPct val="0"/>
        </a:spcAft>
        <a:buChar char="»"/>
        <a:defRPr sz="2200">
          <a:solidFill>
            <a:schemeClr val="tx1"/>
          </a:solidFill>
          <a:latin typeface="+mn-lt"/>
        </a:defRPr>
      </a:lvl8pPr>
      <a:lvl9pPr marL="3886200" indent="-228600" algn="l"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ctrTitle"/>
          </p:nvPr>
        </p:nvSpPr>
        <p:spPr>
          <a:xfrm>
            <a:off x="928662" y="1643050"/>
            <a:ext cx="7772400" cy="2143140"/>
          </a:xfrm>
          <a:noFill/>
        </p:spPr>
        <p:txBody>
          <a:bodyPr/>
          <a:lstStyle/>
          <a:p>
            <a:pPr algn="ctr" eaLnBrk="1" hangingPunct="1"/>
            <a:r>
              <a:rPr lang="en-US" sz="3600" dirty="0" smtClean="0"/>
              <a:t>Data-link Elements and Role of Stakeholders – Reflections of an ANSP</a:t>
            </a:r>
            <a:endParaRPr lang="en-NZ" sz="4400" dirty="0" smtClean="0"/>
          </a:p>
        </p:txBody>
      </p:sp>
      <p:sp>
        <p:nvSpPr>
          <p:cNvPr id="3075" name="Rectangle 9"/>
          <p:cNvSpPr>
            <a:spLocks noGrp="1" noChangeArrowheads="1"/>
          </p:cNvSpPr>
          <p:nvPr>
            <p:ph type="subTitle" idx="1"/>
          </p:nvPr>
        </p:nvSpPr>
        <p:spPr>
          <a:xfrm>
            <a:off x="1065213" y="4322763"/>
            <a:ext cx="7496175" cy="1219200"/>
          </a:xfrm>
          <a:noFill/>
        </p:spPr>
        <p:txBody>
          <a:bodyPr/>
          <a:lstStyle/>
          <a:p>
            <a:pPr eaLnBrk="1" hangingPunct="1"/>
            <a:r>
              <a:rPr lang="en-US" sz="2400" dirty="0" smtClean="0"/>
              <a:t>Satellite Data-link Communications Seminar</a:t>
            </a:r>
          </a:p>
          <a:p>
            <a:pPr eaLnBrk="1" hangingPunct="1"/>
            <a:r>
              <a:rPr lang="en-US" sz="2400" dirty="0" smtClean="0"/>
              <a:t>Bangkok, Thailand, 8 February, 2012</a:t>
            </a:r>
            <a:endParaRPr lang="en-NZ"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7504" y="142875"/>
            <a:ext cx="9036496" cy="642938"/>
          </a:xfrm>
        </p:spPr>
        <p:txBody>
          <a:bodyPr/>
          <a:lstStyle/>
          <a:p>
            <a:pPr eaLnBrk="1" hangingPunct="1"/>
            <a:r>
              <a:rPr lang="en-US" sz="2800" dirty="0" smtClean="0">
                <a:solidFill>
                  <a:srgbClr val="808080"/>
                </a:solidFill>
              </a:rPr>
              <a:t>Supporting infrastructure – NZZO case study</a:t>
            </a:r>
            <a:endParaRPr lang="en-NZ" sz="2800" dirty="0" smtClean="0">
              <a:solidFill>
                <a:srgbClr val="808080"/>
              </a:solidFill>
            </a:endParaRPr>
          </a:p>
        </p:txBody>
      </p:sp>
      <p:sp>
        <p:nvSpPr>
          <p:cNvPr id="15363" name="TextBox 6"/>
          <p:cNvSpPr txBox="1">
            <a:spLocks noChangeArrowheads="1"/>
          </p:cNvSpPr>
          <p:nvPr/>
        </p:nvSpPr>
        <p:spPr bwMode="auto">
          <a:xfrm>
            <a:off x="285750" y="1071563"/>
            <a:ext cx="8358188" cy="4494212"/>
          </a:xfrm>
          <a:prstGeom prst="rect">
            <a:avLst/>
          </a:prstGeom>
          <a:noFill/>
          <a:ln w="9525">
            <a:noFill/>
            <a:miter lim="800000"/>
            <a:headEnd/>
            <a:tailEnd/>
          </a:ln>
        </p:spPr>
        <p:txBody>
          <a:bodyPr>
            <a:spAutoFit/>
          </a:bodyPr>
          <a:lstStyle/>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a:r>
              <a:rPr lang="en-NZ" sz="2200">
                <a:solidFill>
                  <a:schemeClr val="tx1"/>
                </a:solidFill>
              </a:rPr>
              <a:t> </a:t>
            </a:r>
          </a:p>
        </p:txBody>
      </p:sp>
      <p:sp>
        <p:nvSpPr>
          <p:cNvPr id="18" name="TextBox 17"/>
          <p:cNvSpPr txBox="1"/>
          <p:nvPr/>
        </p:nvSpPr>
        <p:spPr>
          <a:xfrm>
            <a:off x="428596" y="1214422"/>
            <a:ext cx="8286808" cy="830997"/>
          </a:xfrm>
          <a:prstGeom prst="rect">
            <a:avLst/>
          </a:prstGeom>
          <a:noFill/>
        </p:spPr>
        <p:txBody>
          <a:bodyPr wrap="square" rtlCol="0">
            <a:spAutoFit/>
          </a:bodyPr>
          <a:lstStyle/>
          <a:p>
            <a:endParaRPr lang="en-NZ" sz="2400" dirty="0" smtClean="0"/>
          </a:p>
          <a:p>
            <a:pPr lvl="1" algn="ctr">
              <a:buFont typeface="Arial" pitchFamily="34" charset="0"/>
              <a:buChar char="•"/>
            </a:pPr>
            <a:endParaRPr lang="en-NZ" sz="2400" dirty="0"/>
          </a:p>
        </p:txBody>
      </p:sp>
      <p:sp>
        <p:nvSpPr>
          <p:cNvPr id="5" name="TextBox 4"/>
          <p:cNvSpPr txBox="1"/>
          <p:nvPr/>
        </p:nvSpPr>
        <p:spPr>
          <a:xfrm>
            <a:off x="395536" y="1124744"/>
            <a:ext cx="8496944" cy="5940088"/>
          </a:xfrm>
          <a:prstGeom prst="rect">
            <a:avLst/>
          </a:prstGeom>
          <a:noFill/>
        </p:spPr>
        <p:txBody>
          <a:bodyPr wrap="square" rtlCol="0">
            <a:spAutoFit/>
          </a:bodyPr>
          <a:lstStyle/>
          <a:p>
            <a:pPr eaLnBrk="1" hangingPunct="1">
              <a:buFont typeface="Arial" pitchFamily="34" charset="0"/>
              <a:buChar char="•"/>
            </a:pPr>
            <a:r>
              <a:rPr lang="en-US" sz="2400" b="1" dirty="0" smtClean="0"/>
              <a:t> </a:t>
            </a:r>
            <a:r>
              <a:rPr lang="en-NZ" sz="1400" dirty="0" smtClean="0"/>
              <a:t>  </a:t>
            </a:r>
            <a:r>
              <a:rPr lang="en-NZ" sz="2000" dirty="0" smtClean="0"/>
              <a:t>A 910 minute outage of the </a:t>
            </a:r>
            <a:r>
              <a:rPr lang="en-NZ" sz="2000" dirty="0" err="1" smtClean="0"/>
              <a:t>Inmarsat</a:t>
            </a:r>
            <a:r>
              <a:rPr lang="en-NZ" sz="2000" dirty="0" smtClean="0"/>
              <a:t> POR satellite occurred at 0900 UTC on 22 October</a:t>
            </a:r>
          </a:p>
          <a:p>
            <a:pPr lvl="2">
              <a:buFont typeface="Arial" pitchFamily="34" charset="0"/>
              <a:buChar char="•"/>
            </a:pPr>
            <a:r>
              <a:rPr lang="en-NZ" sz="2000" dirty="0" smtClean="0"/>
              <a:t>  NZZO received SITA notification of failure at  0939 UTC</a:t>
            </a:r>
          </a:p>
          <a:p>
            <a:pPr lvl="2">
              <a:buFont typeface="Arial" pitchFamily="34" charset="0"/>
              <a:buChar char="•"/>
            </a:pPr>
            <a:r>
              <a:rPr lang="en-NZ" sz="2000" dirty="0" smtClean="0"/>
              <a:t>  NZZO received ARINC notification of failure at 1248 UTC</a:t>
            </a:r>
          </a:p>
          <a:p>
            <a:pPr lvl="2">
              <a:buFont typeface="Arial" pitchFamily="34" charset="0"/>
              <a:buChar char="•"/>
            </a:pPr>
            <a:endParaRPr lang="en-NZ" sz="800" dirty="0" smtClean="0"/>
          </a:p>
          <a:p>
            <a:pPr>
              <a:buFont typeface="Arial" pitchFamily="34" charset="0"/>
              <a:buChar char="•"/>
            </a:pPr>
            <a:r>
              <a:rPr lang="en-NZ" sz="2000" dirty="0" smtClean="0"/>
              <a:t>  At 08:54UTC the on-board Frequency Generation System switched off unexpectedly causing a total Payload outage. This is classified as a rare Single Event Upset (SEU) by </a:t>
            </a:r>
            <a:r>
              <a:rPr lang="en-NZ" sz="2000" dirty="0" err="1" smtClean="0"/>
              <a:t>Inmarsat</a:t>
            </a:r>
            <a:endParaRPr lang="en-NZ" sz="2000" dirty="0" smtClean="0"/>
          </a:p>
          <a:p>
            <a:pPr>
              <a:buFont typeface="Arial" pitchFamily="34" charset="0"/>
              <a:buChar char="•"/>
            </a:pPr>
            <a:endParaRPr lang="en-NZ" sz="800" dirty="0" smtClean="0"/>
          </a:p>
          <a:p>
            <a:pPr>
              <a:buFont typeface="Arial" pitchFamily="34" charset="0"/>
              <a:buChar char="•"/>
            </a:pPr>
            <a:r>
              <a:rPr lang="en-NZ" sz="2000" dirty="0" smtClean="0"/>
              <a:t>  NZZO observed </a:t>
            </a:r>
            <a:r>
              <a:rPr lang="en-AU" sz="2000" dirty="0" err="1" smtClean="0"/>
              <a:t>Inmarsat</a:t>
            </a:r>
            <a:r>
              <a:rPr lang="en-AU" sz="2000" dirty="0" smtClean="0"/>
              <a:t> contingency arrangements commence using the I2 satellites at 1956UTC via AOE2 Perth and XXC Santa Paula</a:t>
            </a:r>
          </a:p>
          <a:p>
            <a:pPr>
              <a:buFont typeface="Arial" pitchFamily="34" charset="0"/>
              <a:buChar char="•"/>
            </a:pPr>
            <a:endParaRPr lang="en-AU" sz="800" dirty="0" smtClean="0"/>
          </a:p>
          <a:p>
            <a:pPr>
              <a:buFont typeface="Arial" pitchFamily="34" charset="0"/>
              <a:buChar char="•"/>
            </a:pPr>
            <a:r>
              <a:rPr lang="en-AU" sz="2000" dirty="0" smtClean="0"/>
              <a:t>  I do not believe any ANSP has seen a final report on this outage detailing lessons learnt and areas for improvement. Feedback and communication are at the core of any performance based system.</a:t>
            </a:r>
            <a:endParaRPr lang="en-NZ" sz="2000" dirty="0" smtClean="0"/>
          </a:p>
          <a:p>
            <a:pPr>
              <a:buFont typeface="Arial" pitchFamily="34" charset="0"/>
              <a:buChar char="•"/>
            </a:pPr>
            <a:endParaRPr lang="en-NZ" sz="1400" dirty="0" smtClean="0"/>
          </a:p>
          <a:p>
            <a:pPr lvl="2" eaLnBrk="1" hangingPunct="1">
              <a:buFont typeface="Arial" pitchFamily="34" charset="0"/>
              <a:buChar char="•"/>
            </a:pPr>
            <a:endParaRPr lang="en-US" sz="2400" b="1" dirty="0" smtClean="0"/>
          </a:p>
          <a:p>
            <a:pPr lvl="1" eaLnBrk="1" hangingPunct="1"/>
            <a:endParaRPr lang="en-US" sz="2400" b="1" dirty="0" smtClean="0"/>
          </a:p>
          <a:p>
            <a:pPr eaLnBrk="1" hangingPunct="1"/>
            <a:endParaRPr lang="en-US" sz="2400" b="1" dirty="0" smtClean="0"/>
          </a:p>
          <a:p>
            <a:pPr eaLnBrk="1" hangingPunct="1"/>
            <a:endParaRPr lang="en-US" sz="800" b="1" dirty="0" smtClean="0"/>
          </a:p>
          <a:p>
            <a:endParaRPr lang="en-NZ"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7504" y="142875"/>
            <a:ext cx="9036496" cy="642938"/>
          </a:xfrm>
        </p:spPr>
        <p:txBody>
          <a:bodyPr/>
          <a:lstStyle/>
          <a:p>
            <a:pPr eaLnBrk="1" hangingPunct="1"/>
            <a:r>
              <a:rPr lang="en-US" sz="2800" dirty="0" smtClean="0">
                <a:solidFill>
                  <a:srgbClr val="808080"/>
                </a:solidFill>
              </a:rPr>
              <a:t>Supporting infrastructure – NZZO case study</a:t>
            </a:r>
            <a:endParaRPr lang="en-NZ" sz="2800" dirty="0" smtClean="0">
              <a:solidFill>
                <a:srgbClr val="808080"/>
              </a:solidFill>
            </a:endParaRPr>
          </a:p>
        </p:txBody>
      </p:sp>
      <p:sp>
        <p:nvSpPr>
          <p:cNvPr id="15363" name="TextBox 6"/>
          <p:cNvSpPr txBox="1">
            <a:spLocks noChangeArrowheads="1"/>
          </p:cNvSpPr>
          <p:nvPr/>
        </p:nvSpPr>
        <p:spPr bwMode="auto">
          <a:xfrm>
            <a:off x="285750" y="1071563"/>
            <a:ext cx="8358188" cy="4494212"/>
          </a:xfrm>
          <a:prstGeom prst="rect">
            <a:avLst/>
          </a:prstGeom>
          <a:noFill/>
          <a:ln w="9525">
            <a:noFill/>
            <a:miter lim="800000"/>
            <a:headEnd/>
            <a:tailEnd/>
          </a:ln>
        </p:spPr>
        <p:txBody>
          <a:bodyPr>
            <a:spAutoFit/>
          </a:bodyPr>
          <a:lstStyle/>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a:r>
              <a:rPr lang="en-NZ" sz="2200">
                <a:solidFill>
                  <a:schemeClr val="tx1"/>
                </a:solidFill>
              </a:rPr>
              <a:t> </a:t>
            </a:r>
          </a:p>
        </p:txBody>
      </p:sp>
      <p:sp>
        <p:nvSpPr>
          <p:cNvPr id="18" name="TextBox 17"/>
          <p:cNvSpPr txBox="1"/>
          <p:nvPr/>
        </p:nvSpPr>
        <p:spPr>
          <a:xfrm>
            <a:off x="428596" y="1214422"/>
            <a:ext cx="8286808" cy="830997"/>
          </a:xfrm>
          <a:prstGeom prst="rect">
            <a:avLst/>
          </a:prstGeom>
          <a:noFill/>
        </p:spPr>
        <p:txBody>
          <a:bodyPr wrap="square" rtlCol="0">
            <a:spAutoFit/>
          </a:bodyPr>
          <a:lstStyle/>
          <a:p>
            <a:endParaRPr lang="en-NZ" sz="2400" dirty="0" smtClean="0"/>
          </a:p>
          <a:p>
            <a:pPr lvl="1" algn="ctr">
              <a:buFont typeface="Arial" pitchFamily="34" charset="0"/>
              <a:buChar char="•"/>
            </a:pPr>
            <a:endParaRPr lang="en-NZ" sz="2400" dirty="0"/>
          </a:p>
        </p:txBody>
      </p:sp>
      <p:sp>
        <p:nvSpPr>
          <p:cNvPr id="5" name="TextBox 4"/>
          <p:cNvSpPr txBox="1"/>
          <p:nvPr/>
        </p:nvSpPr>
        <p:spPr>
          <a:xfrm>
            <a:off x="395536" y="1124744"/>
            <a:ext cx="8496944" cy="6432530"/>
          </a:xfrm>
          <a:prstGeom prst="rect">
            <a:avLst/>
          </a:prstGeom>
          <a:noFill/>
        </p:spPr>
        <p:txBody>
          <a:bodyPr wrap="square" rtlCol="0">
            <a:spAutoFit/>
          </a:bodyPr>
          <a:lstStyle/>
          <a:p>
            <a:pPr eaLnBrk="1" hangingPunct="1">
              <a:buFont typeface="Arial" pitchFamily="34" charset="0"/>
              <a:buChar char="•"/>
            </a:pPr>
            <a:r>
              <a:rPr lang="en-AU" sz="2000" dirty="0" smtClean="0"/>
              <a:t> Eight aircraft were operating FANS1/A at time of failure:</a:t>
            </a:r>
          </a:p>
          <a:p>
            <a:pPr lvl="1">
              <a:buFont typeface="Arial" pitchFamily="34" charset="0"/>
              <a:buChar char="•"/>
            </a:pPr>
            <a:r>
              <a:rPr lang="en-AU" sz="2000" dirty="0" smtClean="0"/>
              <a:t> 1 B772 MTSAT </a:t>
            </a:r>
            <a:r>
              <a:rPr lang="en-AU" sz="2000" dirty="0" smtClean="0">
                <a:solidFill>
                  <a:srgbClr val="00B050"/>
                </a:solidFill>
              </a:rPr>
              <a:t>–</a:t>
            </a:r>
            <a:r>
              <a:rPr lang="en-AU" sz="2000" dirty="0" smtClean="0"/>
              <a:t> </a:t>
            </a:r>
            <a:r>
              <a:rPr lang="en-AU" sz="2000" dirty="0" smtClean="0">
                <a:solidFill>
                  <a:srgbClr val="00B050"/>
                </a:solidFill>
              </a:rPr>
              <a:t>unaffected</a:t>
            </a:r>
          </a:p>
          <a:p>
            <a:pPr lvl="1">
              <a:buFont typeface="Arial" pitchFamily="34" charset="0"/>
              <a:buChar char="•"/>
            </a:pPr>
            <a:r>
              <a:rPr lang="en-AU" sz="2000" dirty="0" smtClean="0"/>
              <a:t> 1 B744 SITA POR1 switched to MTSAT </a:t>
            </a:r>
            <a:r>
              <a:rPr lang="en-AU" sz="2000" dirty="0" smtClean="0">
                <a:solidFill>
                  <a:srgbClr val="00B050"/>
                </a:solidFill>
              </a:rPr>
              <a:t>– unaffected</a:t>
            </a:r>
          </a:p>
          <a:p>
            <a:pPr lvl="1">
              <a:buFont typeface="Arial" pitchFamily="34" charset="0"/>
              <a:buChar char="•"/>
            </a:pPr>
            <a:r>
              <a:rPr lang="en-AU" sz="2000" dirty="0" smtClean="0"/>
              <a:t> 1 military operating </a:t>
            </a:r>
            <a:r>
              <a:rPr lang="en-AU" sz="2000" dirty="0" err="1" smtClean="0"/>
              <a:t>Arinc</a:t>
            </a:r>
            <a:r>
              <a:rPr lang="en-AU" sz="2000" dirty="0" smtClean="0"/>
              <a:t> XXC switched to HFDL</a:t>
            </a:r>
          </a:p>
          <a:p>
            <a:pPr lvl="1">
              <a:buFont typeface="Arial" pitchFamily="34" charset="0"/>
              <a:buChar char="•"/>
            </a:pPr>
            <a:r>
              <a:rPr lang="en-AU" sz="2000" dirty="0" smtClean="0"/>
              <a:t> 1 A340 operating </a:t>
            </a:r>
            <a:r>
              <a:rPr lang="en-AU" sz="2000" dirty="0" err="1" smtClean="0"/>
              <a:t>Arinc</a:t>
            </a:r>
            <a:r>
              <a:rPr lang="en-AU" sz="2000" dirty="0" smtClean="0"/>
              <a:t> XXC switched to AOW via XXE </a:t>
            </a:r>
            <a:r>
              <a:rPr lang="en-AU" sz="2000" dirty="0" smtClean="0">
                <a:solidFill>
                  <a:srgbClr val="00B050"/>
                </a:solidFill>
              </a:rPr>
              <a:t>- unaffected</a:t>
            </a:r>
          </a:p>
          <a:p>
            <a:pPr lvl="1">
              <a:buFont typeface="Arial" pitchFamily="34" charset="0"/>
              <a:buChar char="•"/>
            </a:pPr>
            <a:r>
              <a:rPr lang="en-AU" sz="2000" dirty="0" smtClean="0"/>
              <a:t> 2 B744 operating </a:t>
            </a:r>
            <a:r>
              <a:rPr lang="en-AU" sz="2000" dirty="0" err="1" smtClean="0"/>
              <a:t>Arinc</a:t>
            </a:r>
            <a:r>
              <a:rPr lang="en-AU" sz="2000" dirty="0" smtClean="0"/>
              <a:t> XXC lost data-link</a:t>
            </a:r>
          </a:p>
          <a:p>
            <a:pPr lvl="1">
              <a:buFont typeface="Arial" pitchFamily="34" charset="0"/>
              <a:buChar char="•"/>
            </a:pPr>
            <a:r>
              <a:rPr lang="en-AU" sz="2000" dirty="0" smtClean="0"/>
              <a:t> 1 A388 operating SITA POR1 switched to HFDL</a:t>
            </a:r>
          </a:p>
          <a:p>
            <a:pPr lvl="1">
              <a:buFont typeface="Arial" pitchFamily="34" charset="0"/>
              <a:buChar char="•"/>
            </a:pPr>
            <a:r>
              <a:rPr lang="en-AU" sz="2000" dirty="0" smtClean="0"/>
              <a:t> 1 B744 operating SITA POR1 lost data-link</a:t>
            </a:r>
          </a:p>
          <a:p>
            <a:pPr>
              <a:buFont typeface="Arial" pitchFamily="34" charset="0"/>
              <a:buChar char="•"/>
            </a:pPr>
            <a:r>
              <a:rPr lang="en-NZ" sz="2000" dirty="0" smtClean="0"/>
              <a:t> During the failure period:</a:t>
            </a:r>
          </a:p>
          <a:p>
            <a:pPr lvl="1">
              <a:buFont typeface="Arial" pitchFamily="34" charset="0"/>
              <a:buChar char="•"/>
            </a:pPr>
            <a:r>
              <a:rPr lang="en-NZ" sz="2000" dirty="0" smtClean="0"/>
              <a:t> A332 and A388 normally operating HFDL in “next on busy” mode operated HFDL. Only 1 CPDLC transaction with ACP 201 seconds, 16 ADS-C downlinks with only 75% meeting RSP400 95% 300” and 81% meeting RSP400 99.9% 400”</a:t>
            </a:r>
          </a:p>
          <a:p>
            <a:pPr lvl="1">
              <a:buFont typeface="Arial" pitchFamily="34" charset="0"/>
              <a:buChar char="•"/>
            </a:pPr>
            <a:r>
              <a:rPr lang="en-NZ" sz="2000" dirty="0" smtClean="0"/>
              <a:t> A388 operating </a:t>
            </a:r>
            <a:r>
              <a:rPr lang="en-NZ" sz="2000" dirty="0" err="1" smtClean="0"/>
              <a:t>Inmarsat</a:t>
            </a:r>
            <a:r>
              <a:rPr lang="en-NZ" sz="2000" dirty="0" smtClean="0"/>
              <a:t> I4 unaffected</a:t>
            </a:r>
          </a:p>
          <a:p>
            <a:pPr lvl="1">
              <a:buFont typeface="Arial" pitchFamily="34" charset="0"/>
              <a:buChar char="•"/>
            </a:pPr>
            <a:r>
              <a:rPr lang="en-NZ" sz="2000" dirty="0" smtClean="0"/>
              <a:t> B772/B744 operating MTSAT unaffected</a:t>
            </a:r>
          </a:p>
          <a:p>
            <a:pPr>
              <a:buFont typeface="Arial" pitchFamily="34" charset="0"/>
              <a:buChar char="•"/>
            </a:pPr>
            <a:endParaRPr lang="en-NZ" sz="1400" dirty="0" smtClean="0"/>
          </a:p>
          <a:p>
            <a:pPr lvl="2" eaLnBrk="1" hangingPunct="1">
              <a:buFont typeface="Arial" pitchFamily="34" charset="0"/>
              <a:buChar char="•"/>
            </a:pPr>
            <a:endParaRPr lang="en-US" sz="2400" b="1" dirty="0" smtClean="0"/>
          </a:p>
          <a:p>
            <a:pPr lvl="1" eaLnBrk="1" hangingPunct="1"/>
            <a:endParaRPr lang="en-US" sz="2400" b="1" dirty="0" smtClean="0"/>
          </a:p>
          <a:p>
            <a:pPr eaLnBrk="1" hangingPunct="1"/>
            <a:endParaRPr lang="en-US" sz="2400" b="1" dirty="0" smtClean="0"/>
          </a:p>
          <a:p>
            <a:pPr eaLnBrk="1" hangingPunct="1"/>
            <a:endParaRPr lang="en-US" sz="800" b="1" dirty="0" smtClean="0"/>
          </a:p>
          <a:p>
            <a:endParaRPr lang="en-NZ"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7504" y="142875"/>
            <a:ext cx="9036496" cy="642938"/>
          </a:xfrm>
        </p:spPr>
        <p:txBody>
          <a:bodyPr/>
          <a:lstStyle/>
          <a:p>
            <a:pPr eaLnBrk="1" hangingPunct="1"/>
            <a:r>
              <a:rPr lang="en-US" sz="2800" dirty="0" smtClean="0">
                <a:solidFill>
                  <a:srgbClr val="808080"/>
                </a:solidFill>
              </a:rPr>
              <a:t>Supporting infrastructure – NZZO case study</a:t>
            </a:r>
            <a:endParaRPr lang="en-NZ" sz="2800" dirty="0" smtClean="0">
              <a:solidFill>
                <a:srgbClr val="808080"/>
              </a:solidFill>
            </a:endParaRPr>
          </a:p>
        </p:txBody>
      </p:sp>
      <p:sp>
        <p:nvSpPr>
          <p:cNvPr id="15363" name="TextBox 6"/>
          <p:cNvSpPr txBox="1">
            <a:spLocks noChangeArrowheads="1"/>
          </p:cNvSpPr>
          <p:nvPr/>
        </p:nvSpPr>
        <p:spPr bwMode="auto">
          <a:xfrm>
            <a:off x="285750" y="1071563"/>
            <a:ext cx="8358188" cy="4494212"/>
          </a:xfrm>
          <a:prstGeom prst="rect">
            <a:avLst/>
          </a:prstGeom>
          <a:noFill/>
          <a:ln w="9525">
            <a:noFill/>
            <a:miter lim="800000"/>
            <a:headEnd/>
            <a:tailEnd/>
          </a:ln>
        </p:spPr>
        <p:txBody>
          <a:bodyPr>
            <a:spAutoFit/>
          </a:bodyPr>
          <a:lstStyle/>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a:r>
              <a:rPr lang="en-NZ" sz="2200">
                <a:solidFill>
                  <a:schemeClr val="tx1"/>
                </a:solidFill>
              </a:rPr>
              <a:t> </a:t>
            </a:r>
          </a:p>
        </p:txBody>
      </p:sp>
      <p:sp>
        <p:nvSpPr>
          <p:cNvPr id="18" name="TextBox 17"/>
          <p:cNvSpPr txBox="1"/>
          <p:nvPr/>
        </p:nvSpPr>
        <p:spPr>
          <a:xfrm>
            <a:off x="428596" y="1214422"/>
            <a:ext cx="8286808" cy="830997"/>
          </a:xfrm>
          <a:prstGeom prst="rect">
            <a:avLst/>
          </a:prstGeom>
          <a:noFill/>
        </p:spPr>
        <p:txBody>
          <a:bodyPr wrap="square" rtlCol="0">
            <a:spAutoFit/>
          </a:bodyPr>
          <a:lstStyle/>
          <a:p>
            <a:endParaRPr lang="en-NZ" sz="2400" dirty="0" smtClean="0"/>
          </a:p>
          <a:p>
            <a:pPr lvl="1" algn="ctr">
              <a:buFont typeface="Arial" pitchFamily="34" charset="0"/>
              <a:buChar char="•"/>
            </a:pPr>
            <a:endParaRPr lang="en-NZ" sz="2400" dirty="0"/>
          </a:p>
        </p:txBody>
      </p:sp>
      <p:sp>
        <p:nvSpPr>
          <p:cNvPr id="5" name="TextBox 4"/>
          <p:cNvSpPr txBox="1"/>
          <p:nvPr/>
        </p:nvSpPr>
        <p:spPr>
          <a:xfrm>
            <a:off x="395536" y="1124744"/>
            <a:ext cx="8496944" cy="6863417"/>
          </a:xfrm>
          <a:prstGeom prst="rect">
            <a:avLst/>
          </a:prstGeom>
          <a:noFill/>
        </p:spPr>
        <p:txBody>
          <a:bodyPr wrap="square" rtlCol="0">
            <a:spAutoFit/>
          </a:bodyPr>
          <a:lstStyle/>
          <a:p>
            <a:pPr eaLnBrk="1" hangingPunct="1">
              <a:buFont typeface="Arial" pitchFamily="34" charset="0"/>
              <a:buChar char="•"/>
            </a:pPr>
            <a:r>
              <a:rPr lang="en-AU" sz="2400" dirty="0" smtClean="0"/>
              <a:t> Some food for thought:</a:t>
            </a:r>
          </a:p>
          <a:p>
            <a:pPr eaLnBrk="1" hangingPunct="1">
              <a:buFont typeface="Arial" pitchFamily="34" charset="0"/>
              <a:buChar char="•"/>
            </a:pPr>
            <a:endParaRPr lang="en-AU" sz="2400" dirty="0" smtClean="0"/>
          </a:p>
          <a:p>
            <a:pPr lvl="1">
              <a:buFont typeface="Arial" pitchFamily="34" charset="0"/>
              <a:buChar char="•"/>
            </a:pPr>
            <a:r>
              <a:rPr lang="en-AU" sz="2400" dirty="0" smtClean="0"/>
              <a:t> The small number of aircraft that appear to have MTSAT configured in their ORT’s</a:t>
            </a:r>
          </a:p>
          <a:p>
            <a:pPr lvl="1">
              <a:buFont typeface="Arial" pitchFamily="34" charset="0"/>
              <a:buChar char="•"/>
            </a:pPr>
            <a:endParaRPr lang="en-AU" sz="2400" dirty="0" smtClean="0"/>
          </a:p>
          <a:p>
            <a:pPr lvl="1">
              <a:buFont typeface="Arial" pitchFamily="34" charset="0"/>
              <a:buChar char="•"/>
            </a:pPr>
            <a:r>
              <a:rPr lang="en-AU" sz="2400" dirty="0" smtClean="0"/>
              <a:t> Why can’t aircraft switch I3 to I4?</a:t>
            </a:r>
          </a:p>
          <a:p>
            <a:pPr lvl="1">
              <a:buFont typeface="Arial" pitchFamily="34" charset="0"/>
              <a:buChar char="•"/>
            </a:pPr>
            <a:endParaRPr lang="en-AU" sz="2400" dirty="0" smtClean="0">
              <a:solidFill>
                <a:srgbClr val="00B050"/>
              </a:solidFill>
            </a:endParaRPr>
          </a:p>
          <a:p>
            <a:pPr lvl="1">
              <a:buFont typeface="Arial" pitchFamily="34" charset="0"/>
              <a:buChar char="•"/>
            </a:pPr>
            <a:r>
              <a:rPr lang="en-AU" sz="2400" dirty="0" smtClean="0"/>
              <a:t> Observed </a:t>
            </a:r>
            <a:r>
              <a:rPr lang="en-NZ" sz="2400" dirty="0" smtClean="0"/>
              <a:t>HFDL performance poor</a:t>
            </a:r>
          </a:p>
          <a:p>
            <a:pPr lvl="1">
              <a:buFont typeface="Arial" pitchFamily="34" charset="0"/>
              <a:buChar char="•"/>
            </a:pPr>
            <a:endParaRPr lang="en-NZ" sz="2400" dirty="0" smtClean="0"/>
          </a:p>
          <a:p>
            <a:pPr lvl="1">
              <a:buFont typeface="Arial" pitchFamily="34" charset="0"/>
              <a:buChar char="•"/>
            </a:pPr>
            <a:r>
              <a:rPr lang="en-NZ" sz="2400" dirty="0" smtClean="0"/>
              <a:t> Nearly six months after the event still no final report:</a:t>
            </a:r>
          </a:p>
          <a:p>
            <a:pPr lvl="2">
              <a:buFont typeface="Arial" pitchFamily="34" charset="0"/>
              <a:buChar char="•"/>
            </a:pPr>
            <a:r>
              <a:rPr lang="en-NZ" sz="2400" dirty="0" smtClean="0"/>
              <a:t>  what are lessons learnt?</a:t>
            </a:r>
          </a:p>
          <a:p>
            <a:pPr lvl="2">
              <a:buFont typeface="Arial" pitchFamily="34" charset="0"/>
              <a:buChar char="•"/>
            </a:pPr>
            <a:r>
              <a:rPr lang="en-NZ" sz="2400" dirty="0" smtClean="0"/>
              <a:t>  what can be improved?</a:t>
            </a:r>
          </a:p>
          <a:p>
            <a:pPr lvl="1">
              <a:buFont typeface="Arial" pitchFamily="34" charset="0"/>
              <a:buChar char="•"/>
            </a:pPr>
            <a:endParaRPr lang="en-NZ" sz="2000" dirty="0" smtClean="0"/>
          </a:p>
          <a:p>
            <a:pPr lvl="1">
              <a:buFont typeface="Arial" pitchFamily="34" charset="0"/>
              <a:buChar char="•"/>
            </a:pPr>
            <a:endParaRPr lang="en-NZ" sz="2000" dirty="0" smtClean="0"/>
          </a:p>
          <a:p>
            <a:pPr>
              <a:buFont typeface="Arial" pitchFamily="34" charset="0"/>
              <a:buChar char="•"/>
            </a:pPr>
            <a:endParaRPr lang="en-NZ" sz="1400" dirty="0" smtClean="0"/>
          </a:p>
          <a:p>
            <a:pPr lvl="2" eaLnBrk="1" hangingPunct="1">
              <a:buFont typeface="Arial" pitchFamily="34" charset="0"/>
              <a:buChar char="•"/>
            </a:pPr>
            <a:endParaRPr lang="en-US" sz="2400" b="1" dirty="0" smtClean="0"/>
          </a:p>
          <a:p>
            <a:pPr lvl="1" eaLnBrk="1" hangingPunct="1"/>
            <a:endParaRPr lang="en-US" sz="2400" b="1" dirty="0" smtClean="0"/>
          </a:p>
          <a:p>
            <a:pPr eaLnBrk="1" hangingPunct="1"/>
            <a:endParaRPr lang="en-US" sz="2400" b="1" dirty="0" smtClean="0"/>
          </a:p>
          <a:p>
            <a:pPr eaLnBrk="1" hangingPunct="1"/>
            <a:endParaRPr lang="en-US" sz="800" b="1" dirty="0" smtClean="0"/>
          </a:p>
          <a:p>
            <a:endParaRPr lang="en-NZ"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7504" y="142875"/>
            <a:ext cx="9036496" cy="642938"/>
          </a:xfrm>
        </p:spPr>
        <p:txBody>
          <a:bodyPr/>
          <a:lstStyle/>
          <a:p>
            <a:pPr eaLnBrk="1" hangingPunct="1"/>
            <a:r>
              <a:rPr lang="en-US" sz="2800" dirty="0" smtClean="0">
                <a:solidFill>
                  <a:srgbClr val="808080"/>
                </a:solidFill>
              </a:rPr>
              <a:t>GOLD – Global Operational Data-link Manual</a:t>
            </a:r>
            <a:endParaRPr lang="en-NZ" sz="2800" dirty="0" smtClean="0">
              <a:solidFill>
                <a:srgbClr val="808080"/>
              </a:solidFill>
            </a:endParaRPr>
          </a:p>
        </p:txBody>
      </p:sp>
      <p:sp>
        <p:nvSpPr>
          <p:cNvPr id="15363" name="TextBox 6"/>
          <p:cNvSpPr txBox="1">
            <a:spLocks noChangeArrowheads="1"/>
          </p:cNvSpPr>
          <p:nvPr/>
        </p:nvSpPr>
        <p:spPr bwMode="auto">
          <a:xfrm>
            <a:off x="285750" y="1071563"/>
            <a:ext cx="8358188" cy="4494212"/>
          </a:xfrm>
          <a:prstGeom prst="rect">
            <a:avLst/>
          </a:prstGeom>
          <a:noFill/>
          <a:ln w="9525">
            <a:noFill/>
            <a:miter lim="800000"/>
            <a:headEnd/>
            <a:tailEnd/>
          </a:ln>
        </p:spPr>
        <p:txBody>
          <a:bodyPr>
            <a:spAutoFit/>
          </a:bodyPr>
          <a:lstStyle/>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a:r>
              <a:rPr lang="en-NZ" sz="2200">
                <a:solidFill>
                  <a:schemeClr val="tx1"/>
                </a:solidFill>
              </a:rPr>
              <a:t> </a:t>
            </a:r>
          </a:p>
        </p:txBody>
      </p:sp>
      <p:sp>
        <p:nvSpPr>
          <p:cNvPr id="18" name="TextBox 17"/>
          <p:cNvSpPr txBox="1"/>
          <p:nvPr/>
        </p:nvSpPr>
        <p:spPr>
          <a:xfrm>
            <a:off x="428596" y="1214422"/>
            <a:ext cx="8286808" cy="830997"/>
          </a:xfrm>
          <a:prstGeom prst="rect">
            <a:avLst/>
          </a:prstGeom>
          <a:noFill/>
        </p:spPr>
        <p:txBody>
          <a:bodyPr wrap="square" rtlCol="0">
            <a:spAutoFit/>
          </a:bodyPr>
          <a:lstStyle/>
          <a:p>
            <a:endParaRPr lang="en-NZ" sz="2400" dirty="0" smtClean="0"/>
          </a:p>
          <a:p>
            <a:pPr lvl="1" algn="ctr">
              <a:buFont typeface="Arial" pitchFamily="34" charset="0"/>
              <a:buChar char="•"/>
            </a:pPr>
            <a:endParaRPr lang="en-NZ" sz="2400" dirty="0"/>
          </a:p>
        </p:txBody>
      </p:sp>
      <p:sp>
        <p:nvSpPr>
          <p:cNvPr id="5" name="TextBox 4"/>
          <p:cNvSpPr txBox="1"/>
          <p:nvPr/>
        </p:nvSpPr>
        <p:spPr>
          <a:xfrm>
            <a:off x="395536" y="1124744"/>
            <a:ext cx="8496944" cy="4693593"/>
          </a:xfrm>
          <a:prstGeom prst="rect">
            <a:avLst/>
          </a:prstGeom>
          <a:noFill/>
        </p:spPr>
        <p:txBody>
          <a:bodyPr wrap="square" rtlCol="0">
            <a:spAutoFit/>
          </a:bodyPr>
          <a:lstStyle/>
          <a:p>
            <a:pPr eaLnBrk="1" hangingPunct="1">
              <a:buFont typeface="Arial" pitchFamily="34" charset="0"/>
              <a:buChar char="•"/>
            </a:pPr>
            <a:r>
              <a:rPr lang="en-US" sz="2400" b="1" dirty="0" smtClean="0"/>
              <a:t> A significant step towards global standard procedures:</a:t>
            </a:r>
          </a:p>
          <a:p>
            <a:pPr eaLnBrk="1" hangingPunct="1"/>
            <a:r>
              <a:rPr lang="en-US" sz="800" b="1" dirty="0" smtClean="0"/>
              <a:t> </a:t>
            </a:r>
          </a:p>
          <a:p>
            <a:pPr lvl="1" eaLnBrk="1" hangingPunct="1">
              <a:buFont typeface="Arial" pitchFamily="34" charset="0"/>
              <a:buChar char="•"/>
            </a:pPr>
            <a:r>
              <a:rPr lang="en-NZ" sz="2400" b="1" dirty="0" smtClean="0"/>
              <a:t> Appendix B &amp; C provides guidance on RCP and RSP performance specifications</a:t>
            </a:r>
            <a:r>
              <a:rPr lang="en-NZ" sz="2400" b="1" dirty="0" smtClean="0">
                <a:solidFill>
                  <a:schemeClr val="tx1">
                    <a:lumMod val="50000"/>
                    <a:lumOff val="50000"/>
                  </a:schemeClr>
                </a:solidFill>
              </a:rPr>
              <a:t>.</a:t>
            </a:r>
          </a:p>
          <a:p>
            <a:pPr lvl="1" eaLnBrk="1" hangingPunct="1">
              <a:buFont typeface="Arial" pitchFamily="34" charset="0"/>
              <a:buChar char="•"/>
            </a:pPr>
            <a:endParaRPr lang="en-NZ" sz="800" b="1" dirty="0" smtClean="0">
              <a:solidFill>
                <a:schemeClr val="tx1">
                  <a:lumMod val="50000"/>
                  <a:lumOff val="50000"/>
                </a:schemeClr>
              </a:solidFill>
            </a:endParaRPr>
          </a:p>
          <a:p>
            <a:pPr lvl="1" eaLnBrk="1" hangingPunct="1">
              <a:buFont typeface="Arial" pitchFamily="34" charset="0"/>
              <a:buChar char="•"/>
            </a:pPr>
            <a:r>
              <a:rPr lang="en-NZ" sz="2400" b="1" dirty="0" smtClean="0">
                <a:solidFill>
                  <a:schemeClr val="tx1">
                    <a:lumMod val="50000"/>
                    <a:lumOff val="50000"/>
                  </a:schemeClr>
                </a:solidFill>
              </a:rPr>
              <a:t> Appendix D provides guidance on post implementation monitoring and corrective action.</a:t>
            </a:r>
          </a:p>
          <a:p>
            <a:pPr lvl="1" eaLnBrk="1" hangingPunct="1">
              <a:buFont typeface="Arial" pitchFamily="34" charset="0"/>
              <a:buChar char="•"/>
            </a:pPr>
            <a:endParaRPr lang="en-NZ" sz="800" b="1" dirty="0" smtClean="0">
              <a:solidFill>
                <a:schemeClr val="tx1">
                  <a:lumMod val="50000"/>
                  <a:lumOff val="50000"/>
                </a:schemeClr>
              </a:solidFill>
            </a:endParaRPr>
          </a:p>
          <a:p>
            <a:pPr lvl="1" eaLnBrk="1" hangingPunct="1">
              <a:buFont typeface="Arial" pitchFamily="34" charset="0"/>
              <a:buChar char="•"/>
            </a:pPr>
            <a:r>
              <a:rPr lang="en-NZ" sz="2400" b="1" dirty="0" smtClean="0">
                <a:solidFill>
                  <a:schemeClr val="tx1">
                    <a:lumMod val="50000"/>
                    <a:lumOff val="50000"/>
                  </a:schemeClr>
                </a:solidFill>
              </a:rPr>
              <a:t> Chapter 4 provides Controller procedures</a:t>
            </a:r>
          </a:p>
          <a:p>
            <a:pPr lvl="1" eaLnBrk="1" hangingPunct="1">
              <a:buFont typeface="Arial" pitchFamily="34" charset="0"/>
              <a:buChar char="•"/>
            </a:pPr>
            <a:endParaRPr lang="en-NZ" sz="900" b="1" dirty="0" smtClean="0">
              <a:solidFill>
                <a:schemeClr val="tx1">
                  <a:lumMod val="50000"/>
                  <a:lumOff val="50000"/>
                </a:schemeClr>
              </a:solidFill>
            </a:endParaRPr>
          </a:p>
          <a:p>
            <a:pPr lvl="1" eaLnBrk="1" hangingPunct="1">
              <a:buFont typeface="Arial" pitchFamily="34" charset="0"/>
              <a:buChar char="•"/>
            </a:pPr>
            <a:r>
              <a:rPr lang="en-NZ" sz="2400" b="1" dirty="0" smtClean="0">
                <a:solidFill>
                  <a:schemeClr val="tx1">
                    <a:lumMod val="50000"/>
                    <a:lumOff val="50000"/>
                  </a:schemeClr>
                </a:solidFill>
              </a:rPr>
              <a:t> Chapter 5 provides Flight Crew procedures</a:t>
            </a:r>
          </a:p>
          <a:p>
            <a:pPr lvl="1" eaLnBrk="1" hangingPunct="1">
              <a:buFont typeface="Arial" pitchFamily="34" charset="0"/>
              <a:buChar char="•"/>
            </a:pPr>
            <a:endParaRPr lang="en-NZ" sz="2400" b="1" dirty="0" smtClean="0">
              <a:solidFill>
                <a:schemeClr val="tx1">
                  <a:lumMod val="50000"/>
                  <a:lumOff val="50000"/>
                </a:schemeClr>
              </a:solidFill>
            </a:endParaRPr>
          </a:p>
          <a:p>
            <a:pPr eaLnBrk="1" hangingPunct="1">
              <a:buFont typeface="Arial" pitchFamily="34" charset="0"/>
              <a:buChar char="•"/>
            </a:pPr>
            <a:r>
              <a:rPr lang="en-NZ" sz="2400" b="1" dirty="0" smtClean="0">
                <a:solidFill>
                  <a:schemeClr val="tx1">
                    <a:lumMod val="50000"/>
                    <a:lumOff val="50000"/>
                  </a:schemeClr>
                </a:solidFill>
              </a:rPr>
              <a:t> While adopted by ANPANPIRG it is still an important work in progress.</a:t>
            </a:r>
            <a:endParaRPr lang="en-US" sz="2400" b="1" dirty="0" smtClean="0"/>
          </a:p>
          <a:p>
            <a:pPr eaLnBrk="1" hangingPunct="1">
              <a:buFont typeface="Arial" pitchFamily="34" charset="0"/>
              <a:buChar char="•"/>
            </a:pPr>
            <a:endParaRPr lang="en-US" sz="800" b="1" dirty="0" smtClean="0"/>
          </a:p>
          <a:p>
            <a:endParaRPr lang="en-NZ"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5" descr="thanks"/>
          <p:cNvPicPr>
            <a:picLocks noChangeArrowheads="1"/>
          </p:cNvPicPr>
          <p:nvPr/>
        </p:nvPicPr>
        <p:blipFill>
          <a:blip r:embed="rId3" cstate="print"/>
          <a:srcRect/>
          <a:stretch>
            <a:fillRect/>
          </a:stretch>
        </p:blipFill>
        <p:spPr bwMode="auto">
          <a:xfrm>
            <a:off x="0" y="0"/>
            <a:ext cx="9144000" cy="5848350"/>
          </a:xfrm>
          <a:prstGeom prst="rect">
            <a:avLst/>
          </a:prstGeom>
          <a:noFill/>
          <a:ln w="9525">
            <a:noFill/>
            <a:miter lim="800000"/>
            <a:headEnd/>
            <a:tailEnd/>
          </a:ln>
        </p:spPr>
      </p:pic>
      <p:sp>
        <p:nvSpPr>
          <p:cNvPr id="31747" name="Rectangle 2"/>
          <p:cNvSpPr>
            <a:spLocks noGrp="1" noChangeArrowheads="1"/>
          </p:cNvSpPr>
          <p:nvPr>
            <p:ph type="title"/>
          </p:nvPr>
        </p:nvSpPr>
        <p:spPr>
          <a:xfrm>
            <a:off x="1066800" y="3911600"/>
            <a:ext cx="7848600" cy="936625"/>
          </a:xfrm>
        </p:spPr>
        <p:txBody>
          <a:bodyPr/>
          <a:lstStyle/>
          <a:p>
            <a:pPr eaLnBrk="1" hangingPunct="1"/>
            <a:r>
              <a:rPr lang="en-NZ" sz="4200" dirty="0" smtClean="0">
                <a:solidFill>
                  <a:schemeClr val="bg1"/>
                </a:solidFill>
              </a:rPr>
              <a:t>Thank you</a:t>
            </a:r>
            <a:r>
              <a:rPr lang="en-NZ" sz="1200" dirty="0" smtClean="0">
                <a:solidFill>
                  <a:schemeClr val="bg1"/>
                </a:solidFill>
              </a:rPr>
              <a:t/>
            </a:r>
            <a:br>
              <a:rPr lang="en-NZ" sz="1200" dirty="0" smtClean="0">
                <a:solidFill>
                  <a:schemeClr val="bg1"/>
                </a:solidFill>
              </a:rPr>
            </a:br>
            <a:r>
              <a:rPr lang="en-NZ" sz="1200" dirty="0" smtClean="0">
                <a:solidFill>
                  <a:schemeClr val="bg1"/>
                </a:solidFill>
              </a:rPr>
              <a:t/>
            </a:r>
            <a:br>
              <a:rPr lang="en-NZ" sz="1200" dirty="0" smtClean="0">
                <a:solidFill>
                  <a:schemeClr val="bg1"/>
                </a:solidFill>
              </a:rPr>
            </a:br>
            <a:r>
              <a:rPr lang="en-NZ" sz="2400" b="1" dirty="0" smtClean="0">
                <a:solidFill>
                  <a:schemeClr val="bg1"/>
                </a:solidFill>
                <a:latin typeface="+mn-lt"/>
              </a:rPr>
              <a:t>Paul Radford</a:t>
            </a:r>
            <a:br>
              <a:rPr lang="en-NZ" sz="2400" b="1" dirty="0" smtClean="0">
                <a:solidFill>
                  <a:schemeClr val="bg1"/>
                </a:solidFill>
                <a:latin typeface="+mn-lt"/>
              </a:rPr>
            </a:br>
            <a:r>
              <a:rPr lang="en-NZ" sz="2400" b="1" dirty="0" smtClean="0">
                <a:solidFill>
                  <a:schemeClr val="bg1"/>
                </a:solidFill>
                <a:latin typeface="+mn-lt"/>
              </a:rPr>
              <a:t>Manager Oceanic Systems</a:t>
            </a:r>
            <a:br>
              <a:rPr lang="en-NZ" sz="2400" b="1" dirty="0" smtClean="0">
                <a:solidFill>
                  <a:schemeClr val="bg1"/>
                </a:solidFill>
                <a:latin typeface="+mn-lt"/>
              </a:rPr>
            </a:br>
            <a:r>
              <a:rPr lang="en-NZ" sz="2400" b="1" dirty="0" smtClean="0">
                <a:solidFill>
                  <a:schemeClr val="bg1"/>
                </a:solidFill>
                <a:latin typeface="+mn-lt"/>
              </a:rPr>
              <a:t>Airways New Zealand</a:t>
            </a:r>
            <a:br>
              <a:rPr lang="en-NZ" sz="2400" b="1" dirty="0" smtClean="0">
                <a:solidFill>
                  <a:schemeClr val="bg1"/>
                </a:solidFill>
                <a:latin typeface="+mn-lt"/>
              </a:rPr>
            </a:br>
            <a:r>
              <a:rPr lang="en-NZ" sz="2400" b="1" dirty="0" smtClean="0">
                <a:solidFill>
                  <a:schemeClr val="bg1"/>
                </a:solidFill>
                <a:latin typeface="+mn-lt"/>
              </a:rPr>
              <a:t>paul.radford@airways.co.nz</a:t>
            </a:r>
            <a:endParaRPr lang="en-NZ" sz="4900"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57188" y="142875"/>
            <a:ext cx="8634412" cy="642938"/>
          </a:xfrm>
        </p:spPr>
        <p:txBody>
          <a:bodyPr/>
          <a:lstStyle/>
          <a:p>
            <a:pPr eaLnBrk="1" hangingPunct="1"/>
            <a:r>
              <a:rPr lang="en-US" sz="2800" dirty="0" smtClean="0">
                <a:solidFill>
                  <a:srgbClr val="808080"/>
                </a:solidFill>
              </a:rPr>
              <a:t>Data-link - Enabling Benefits</a:t>
            </a:r>
            <a:endParaRPr lang="en-NZ" sz="2800" dirty="0" smtClean="0">
              <a:solidFill>
                <a:srgbClr val="808080"/>
              </a:solidFill>
            </a:endParaRPr>
          </a:p>
        </p:txBody>
      </p:sp>
      <p:sp>
        <p:nvSpPr>
          <p:cNvPr id="4099" name="Rectangle 3"/>
          <p:cNvSpPr>
            <a:spLocks noGrp="1" noChangeArrowheads="1"/>
          </p:cNvSpPr>
          <p:nvPr>
            <p:ph type="body" idx="1"/>
          </p:nvPr>
        </p:nvSpPr>
        <p:spPr>
          <a:xfrm>
            <a:off x="0" y="980729"/>
            <a:ext cx="9143999" cy="4734272"/>
          </a:xfrm>
        </p:spPr>
        <p:txBody>
          <a:bodyPr/>
          <a:lstStyle/>
          <a:p>
            <a:pPr eaLnBrk="1" hangingPunct="1"/>
            <a:endParaRPr lang="en-US" sz="900" b="1" dirty="0" smtClean="0">
              <a:solidFill>
                <a:schemeClr val="bg2"/>
              </a:solidFill>
            </a:endParaRPr>
          </a:p>
          <a:p>
            <a:pPr eaLnBrk="1" hangingPunct="1"/>
            <a:r>
              <a:rPr lang="en-US" sz="2400" b="1" dirty="0" smtClean="0">
                <a:solidFill>
                  <a:schemeClr val="bg2"/>
                </a:solidFill>
              </a:rPr>
              <a:t>Operational improvements using FANS1/A CPDLC and ADS-C data-link are predicated on certain communications, surveillance, and navigation requirements.</a:t>
            </a:r>
          </a:p>
          <a:p>
            <a:pPr eaLnBrk="1" hangingPunct="1"/>
            <a:r>
              <a:rPr lang="en-GB" sz="2400" b="1" dirty="0" smtClean="0">
                <a:solidFill>
                  <a:schemeClr val="tx2">
                    <a:lumMod val="50000"/>
                    <a:lumOff val="50000"/>
                  </a:schemeClr>
                </a:solidFill>
              </a:rPr>
              <a:t>We have an obligation to ensure that aircraft and operators are meeting these requirements.</a:t>
            </a:r>
          </a:p>
          <a:p>
            <a:pPr eaLnBrk="1" hangingPunct="1"/>
            <a:r>
              <a:rPr lang="en-US" sz="2400" b="1" dirty="0" smtClean="0">
                <a:solidFill>
                  <a:schemeClr val="bg2"/>
                </a:solidFill>
              </a:rPr>
              <a:t>Operational improvements from FANS1/A data-link are often supported by other infrastructure e.g. ground system automation and AIDC if the data-link benefits are to be fully implemented with an appropriate level of safety.</a:t>
            </a:r>
          </a:p>
          <a:p>
            <a:pPr eaLnBrk="1" hangingPunct="1"/>
            <a:r>
              <a:rPr lang="en-US" sz="2400" b="1" dirty="0" smtClean="0">
                <a:solidFill>
                  <a:schemeClr val="bg2"/>
                </a:solidFill>
              </a:rPr>
              <a:t>Improvements with global applicability need globally agreed procedures.</a:t>
            </a:r>
          </a:p>
          <a:p>
            <a:pPr eaLnBrk="1" hangingPunct="1"/>
            <a:endParaRPr lang="en-US" sz="800" b="1" dirty="0" smtClean="0">
              <a:solidFill>
                <a:schemeClr val="bg2"/>
              </a:solidFill>
            </a:endParaRPr>
          </a:p>
          <a:p>
            <a:pPr eaLnBrk="1" hangingPunct="1"/>
            <a:endParaRPr lang="en-US" sz="2400" b="1" dirty="0" smtClean="0">
              <a:solidFill>
                <a:schemeClr val="bg2"/>
              </a:solidFill>
            </a:endParaRPr>
          </a:p>
          <a:p>
            <a:pPr eaLnBrk="1" hangingPunct="1">
              <a:buNone/>
            </a:pPr>
            <a:endParaRPr lang="en-US" sz="2400" b="1" dirty="0" smtClean="0">
              <a:solidFill>
                <a:schemeClr val="bg2"/>
              </a:solidFill>
            </a:endParaRPr>
          </a:p>
          <a:p>
            <a:pPr eaLnBrk="1" hangingPunct="1"/>
            <a:endParaRPr lang="en-US" sz="2000" b="1" dirty="0" smtClean="0">
              <a:solidFill>
                <a:schemeClr val="bg2"/>
              </a:solidFill>
            </a:endParaRPr>
          </a:p>
          <a:p>
            <a:pPr lvl="1" eaLnBrk="1" hangingPunct="1"/>
            <a:endParaRPr lang="en-NZ" sz="2000" b="1" dirty="0" smtClean="0">
              <a:solidFill>
                <a:schemeClr val="bg2"/>
              </a:solidFill>
            </a:endParaRPr>
          </a:p>
          <a:p>
            <a:pPr eaLnBrk="1" hangingPunct="1"/>
            <a:endParaRPr lang="en-US" sz="2000" b="1" dirty="0" smtClean="0">
              <a:solidFill>
                <a:schemeClr val="bg2"/>
              </a:solidFill>
            </a:endParaRPr>
          </a:p>
          <a:p>
            <a:pPr lvl="2" eaLnBrk="1" hangingPunct="1"/>
            <a:endParaRPr lang="en-NZ" sz="1000" b="1" dirty="0" smtClean="0"/>
          </a:p>
          <a:p>
            <a:pPr lvl="2" eaLnBrk="1" hangingPunct="1"/>
            <a:endParaRPr lang="en-US" sz="1000" b="1" dirty="0" smtClean="0"/>
          </a:p>
          <a:p>
            <a:endParaRPr lang="en-NZ" sz="1000" b="1" dirty="0" smtClean="0"/>
          </a:p>
          <a:p>
            <a:pPr eaLnBrk="1" hangingPunct="1"/>
            <a:endParaRPr lang="en-NZ" sz="1000" dirty="0"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142875"/>
            <a:ext cx="8884096" cy="642938"/>
          </a:xfrm>
        </p:spPr>
        <p:txBody>
          <a:bodyPr/>
          <a:lstStyle/>
          <a:p>
            <a:pPr eaLnBrk="1" hangingPunct="1"/>
            <a:r>
              <a:rPr lang="en-US" sz="2800" dirty="0" smtClean="0">
                <a:solidFill>
                  <a:srgbClr val="808080"/>
                </a:solidFill>
              </a:rPr>
              <a:t>Data-link – A performance based system?</a:t>
            </a:r>
            <a:endParaRPr lang="en-NZ" sz="2800" dirty="0" smtClean="0">
              <a:solidFill>
                <a:srgbClr val="808080"/>
              </a:solidFill>
            </a:endParaRPr>
          </a:p>
        </p:txBody>
      </p:sp>
      <p:sp>
        <p:nvSpPr>
          <p:cNvPr id="4099" name="Rectangle 3"/>
          <p:cNvSpPr>
            <a:spLocks noGrp="1" noChangeArrowheads="1"/>
          </p:cNvSpPr>
          <p:nvPr>
            <p:ph type="body" idx="1"/>
          </p:nvPr>
        </p:nvSpPr>
        <p:spPr>
          <a:xfrm>
            <a:off x="500063" y="1071563"/>
            <a:ext cx="8491537" cy="4643437"/>
          </a:xfrm>
        </p:spPr>
        <p:txBody>
          <a:bodyPr/>
          <a:lstStyle/>
          <a:p>
            <a:pPr eaLnBrk="1" hangingPunct="1"/>
            <a:endParaRPr lang="en-US" sz="800" b="1" dirty="0" smtClean="0">
              <a:solidFill>
                <a:schemeClr val="bg2"/>
              </a:solidFill>
            </a:endParaRPr>
          </a:p>
          <a:p>
            <a:pPr eaLnBrk="1" hangingPunct="1"/>
            <a:r>
              <a:rPr lang="en-US" sz="2400" b="1" dirty="0" smtClean="0">
                <a:solidFill>
                  <a:schemeClr val="bg2"/>
                </a:solidFill>
              </a:rPr>
              <a:t>ICAO global plan requires a performance based system.</a:t>
            </a:r>
          </a:p>
          <a:p>
            <a:pPr eaLnBrk="1" hangingPunct="1"/>
            <a:endParaRPr lang="en-US" sz="800" b="1" dirty="0" smtClean="0">
              <a:solidFill>
                <a:schemeClr val="bg2"/>
              </a:solidFill>
            </a:endParaRPr>
          </a:p>
          <a:p>
            <a:pPr lvl="1" eaLnBrk="1" hangingPunct="1"/>
            <a:r>
              <a:rPr lang="en-US" sz="2400" b="1" dirty="0" smtClean="0">
                <a:solidFill>
                  <a:schemeClr val="bg2"/>
                </a:solidFill>
              </a:rPr>
              <a:t>Regional Implementation Plan for performance based navigation.</a:t>
            </a:r>
          </a:p>
          <a:p>
            <a:pPr lvl="1" eaLnBrk="1" hangingPunct="1"/>
            <a:endParaRPr lang="en-US" sz="800" b="1" dirty="0" smtClean="0">
              <a:solidFill>
                <a:schemeClr val="bg2"/>
              </a:solidFill>
            </a:endParaRPr>
          </a:p>
          <a:p>
            <a:pPr lvl="1" eaLnBrk="1" hangingPunct="1"/>
            <a:r>
              <a:rPr lang="en-US" sz="2400" b="1" dirty="0" smtClean="0">
                <a:solidFill>
                  <a:schemeClr val="bg2"/>
                </a:solidFill>
              </a:rPr>
              <a:t>A Regional Implementation Plan for performance based communication and surveillance has been recommended.</a:t>
            </a:r>
          </a:p>
          <a:p>
            <a:pPr eaLnBrk="1" hangingPunct="1"/>
            <a:r>
              <a:rPr lang="en-US" sz="2400" b="1" dirty="0" smtClean="0">
                <a:solidFill>
                  <a:schemeClr val="bg2"/>
                </a:solidFill>
              </a:rPr>
              <a:t>ICAO Annex 11 – requires monitoring of performance to verify an acceptable level of safety continues to be met</a:t>
            </a:r>
          </a:p>
          <a:p>
            <a:pPr eaLnBrk="1" hangingPunct="1"/>
            <a:endParaRPr lang="en-US" sz="2000" b="1" dirty="0" smtClean="0">
              <a:solidFill>
                <a:schemeClr val="bg2"/>
              </a:solidFill>
            </a:endParaRPr>
          </a:p>
          <a:p>
            <a:pPr lvl="1" eaLnBrk="1" hangingPunct="1"/>
            <a:endParaRPr lang="en-NZ" sz="2000" b="1" dirty="0" smtClean="0">
              <a:solidFill>
                <a:schemeClr val="bg2"/>
              </a:solidFill>
            </a:endParaRPr>
          </a:p>
          <a:p>
            <a:pPr eaLnBrk="1" hangingPunct="1"/>
            <a:endParaRPr lang="en-US" sz="2000" b="1" dirty="0" smtClean="0">
              <a:solidFill>
                <a:schemeClr val="bg2"/>
              </a:solidFill>
            </a:endParaRPr>
          </a:p>
          <a:p>
            <a:pPr lvl="2" eaLnBrk="1" hangingPunct="1"/>
            <a:endParaRPr lang="en-NZ" sz="1000" b="1" dirty="0" smtClean="0"/>
          </a:p>
          <a:p>
            <a:pPr lvl="2" eaLnBrk="1" hangingPunct="1"/>
            <a:endParaRPr lang="en-US" sz="1000" b="1" dirty="0" smtClean="0"/>
          </a:p>
          <a:p>
            <a:endParaRPr lang="en-NZ" sz="1000" b="1" dirty="0" smtClean="0"/>
          </a:p>
          <a:p>
            <a:pPr eaLnBrk="1" hangingPunct="1"/>
            <a:endParaRPr lang="en-NZ" sz="1000" dirty="0" smtClean="0">
              <a:solidFill>
                <a:schemeClr val="bg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Performance Based System ---- </a:t>
            </a:r>
            <a:endParaRPr lang="en-NZ" dirty="0"/>
          </a:p>
        </p:txBody>
      </p:sp>
      <p:pic>
        <p:nvPicPr>
          <p:cNvPr id="1026" name="Picture 2"/>
          <p:cNvPicPr>
            <a:picLocks noChangeAspect="1" noChangeArrowheads="1"/>
          </p:cNvPicPr>
          <p:nvPr/>
        </p:nvPicPr>
        <p:blipFill>
          <a:blip r:embed="rId2" cstate="print"/>
          <a:srcRect t="13342" b="13342"/>
          <a:stretch>
            <a:fillRect/>
          </a:stretch>
        </p:blipFill>
        <p:spPr bwMode="auto">
          <a:xfrm>
            <a:off x="954599" y="1348443"/>
            <a:ext cx="7467550" cy="409678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57188" y="142875"/>
            <a:ext cx="8634412" cy="642938"/>
          </a:xfrm>
        </p:spPr>
        <p:txBody>
          <a:bodyPr/>
          <a:lstStyle/>
          <a:p>
            <a:pPr eaLnBrk="1" hangingPunct="1"/>
            <a:r>
              <a:rPr lang="en-US" sz="2800" dirty="0" smtClean="0">
                <a:solidFill>
                  <a:srgbClr val="808080"/>
                </a:solidFill>
              </a:rPr>
              <a:t>Missing bits of jigsaw – RCP? - RSP?</a:t>
            </a:r>
            <a:endParaRPr lang="en-NZ" sz="2800" dirty="0" smtClean="0">
              <a:solidFill>
                <a:srgbClr val="808080"/>
              </a:solidFill>
            </a:endParaRPr>
          </a:p>
        </p:txBody>
      </p:sp>
      <p:pic>
        <p:nvPicPr>
          <p:cNvPr id="1026" name="Picture 2"/>
          <p:cNvPicPr>
            <a:picLocks noChangeAspect="1" noChangeArrowheads="1"/>
          </p:cNvPicPr>
          <p:nvPr/>
        </p:nvPicPr>
        <p:blipFill>
          <a:blip r:embed="rId2" cstate="print"/>
          <a:srcRect/>
          <a:stretch>
            <a:fillRect/>
          </a:stretch>
        </p:blipFill>
        <p:spPr bwMode="auto">
          <a:xfrm>
            <a:off x="251520" y="1052736"/>
            <a:ext cx="5544616" cy="4758574"/>
          </a:xfrm>
          <a:prstGeom prst="rect">
            <a:avLst/>
          </a:prstGeom>
          <a:noFill/>
          <a:ln w="9525">
            <a:noFill/>
            <a:miter lim="800000"/>
            <a:headEnd/>
            <a:tailEnd/>
          </a:ln>
          <a:effectLst/>
        </p:spPr>
      </p:pic>
      <p:sp>
        <p:nvSpPr>
          <p:cNvPr id="5" name="Oval 4"/>
          <p:cNvSpPr/>
          <p:nvPr/>
        </p:nvSpPr>
        <p:spPr bwMode="auto">
          <a:xfrm>
            <a:off x="7449716" y="2780928"/>
            <a:ext cx="1656184" cy="576064"/>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err="1" smtClean="0">
                <a:ln>
                  <a:noFill/>
                </a:ln>
                <a:solidFill>
                  <a:srgbClr val="FF0000"/>
                </a:solidFill>
                <a:effectLst>
                  <a:outerShdw blurRad="38100" dist="38100" dir="2700000" algn="tl">
                    <a:srgbClr val="000000">
                      <a:alpha val="43137"/>
                    </a:srgbClr>
                  </a:outerShdw>
                </a:effectLst>
                <a:latin typeface="Arial" charset="0"/>
              </a:rPr>
              <a:t>Inmarsat</a:t>
            </a: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 I4?</a:t>
            </a:r>
          </a:p>
        </p:txBody>
      </p:sp>
      <p:sp>
        <p:nvSpPr>
          <p:cNvPr id="7" name="Oval 6"/>
          <p:cNvSpPr/>
          <p:nvPr/>
        </p:nvSpPr>
        <p:spPr bwMode="auto">
          <a:xfrm>
            <a:off x="7631832" y="4005064"/>
            <a:ext cx="1512168" cy="50405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MTSAT?</a:t>
            </a:r>
          </a:p>
        </p:txBody>
      </p:sp>
      <p:sp>
        <p:nvSpPr>
          <p:cNvPr id="8" name="Oval 7"/>
          <p:cNvSpPr/>
          <p:nvPr/>
        </p:nvSpPr>
        <p:spPr bwMode="auto">
          <a:xfrm>
            <a:off x="7432129" y="2204864"/>
            <a:ext cx="1656184" cy="50405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err="1" smtClean="0">
                <a:ln>
                  <a:noFill/>
                </a:ln>
                <a:solidFill>
                  <a:srgbClr val="FF0000"/>
                </a:solidFill>
                <a:effectLst>
                  <a:outerShdw blurRad="38100" dist="38100" dir="2700000" algn="tl">
                    <a:srgbClr val="000000">
                      <a:alpha val="43137"/>
                    </a:srgbClr>
                  </a:outerShdw>
                </a:effectLst>
                <a:latin typeface="Arial" charset="0"/>
              </a:rPr>
              <a:t>Inmarsat</a:t>
            </a: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 I3?</a:t>
            </a:r>
          </a:p>
        </p:txBody>
      </p:sp>
      <p:sp>
        <p:nvSpPr>
          <p:cNvPr id="9" name="Oval 8"/>
          <p:cNvSpPr/>
          <p:nvPr/>
        </p:nvSpPr>
        <p:spPr bwMode="auto">
          <a:xfrm>
            <a:off x="6012160" y="4581128"/>
            <a:ext cx="1512168" cy="50405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HFDL?</a:t>
            </a:r>
          </a:p>
        </p:txBody>
      </p:sp>
      <p:sp>
        <p:nvSpPr>
          <p:cNvPr id="11" name="Oval 10"/>
          <p:cNvSpPr/>
          <p:nvPr/>
        </p:nvSpPr>
        <p:spPr bwMode="auto">
          <a:xfrm>
            <a:off x="7524328" y="3429000"/>
            <a:ext cx="1512168" cy="50405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Iridium?</a:t>
            </a:r>
          </a:p>
        </p:txBody>
      </p:sp>
      <p:sp>
        <p:nvSpPr>
          <p:cNvPr id="12" name="Oval 11"/>
          <p:cNvSpPr/>
          <p:nvPr/>
        </p:nvSpPr>
        <p:spPr bwMode="auto">
          <a:xfrm>
            <a:off x="6012160" y="5281017"/>
            <a:ext cx="2808312" cy="50405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SATCOM</a:t>
            </a:r>
            <a:r>
              <a:rPr kumimoji="0" lang="en-NZ" sz="1400" b="0" i="0" u="none" strike="noStrike" cap="none" normalizeH="0" dirty="0" smtClean="0">
                <a:ln>
                  <a:noFill/>
                </a:ln>
                <a:solidFill>
                  <a:srgbClr val="FF0000"/>
                </a:solidFill>
                <a:effectLst>
                  <a:outerShdw blurRad="38100" dist="38100" dir="2700000" algn="tl">
                    <a:srgbClr val="000000">
                      <a:alpha val="43137"/>
                    </a:srgbClr>
                  </a:outerShdw>
                </a:effectLst>
                <a:latin typeface="Arial" charset="0"/>
              </a:rPr>
              <a:t> +HFDL?</a:t>
            </a:r>
            <a:endPar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endParaRPr>
          </a:p>
        </p:txBody>
      </p:sp>
      <p:sp>
        <p:nvSpPr>
          <p:cNvPr id="14" name="Oval 13"/>
          <p:cNvSpPr/>
          <p:nvPr/>
        </p:nvSpPr>
        <p:spPr bwMode="auto">
          <a:xfrm>
            <a:off x="5940152" y="1412776"/>
            <a:ext cx="1512168" cy="50405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VHF?</a:t>
            </a:r>
          </a:p>
        </p:txBody>
      </p:sp>
      <p:sp>
        <p:nvSpPr>
          <p:cNvPr id="15" name="Oval 14"/>
          <p:cNvSpPr/>
          <p:nvPr/>
        </p:nvSpPr>
        <p:spPr bwMode="auto">
          <a:xfrm>
            <a:off x="5940152" y="2996952"/>
            <a:ext cx="1512168" cy="50405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SATCOM?</a:t>
            </a:r>
          </a:p>
        </p:txBody>
      </p:sp>
      <p:sp>
        <p:nvSpPr>
          <p:cNvPr id="16" name="Oval 15"/>
          <p:cNvSpPr/>
          <p:nvPr/>
        </p:nvSpPr>
        <p:spPr bwMode="auto">
          <a:xfrm>
            <a:off x="7452320" y="1124744"/>
            <a:ext cx="1115616" cy="432048"/>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VDL2?</a:t>
            </a:r>
          </a:p>
        </p:txBody>
      </p:sp>
      <p:sp>
        <p:nvSpPr>
          <p:cNvPr id="17" name="Oval 16"/>
          <p:cNvSpPr/>
          <p:nvPr/>
        </p:nvSpPr>
        <p:spPr bwMode="auto">
          <a:xfrm>
            <a:off x="7452320" y="1628800"/>
            <a:ext cx="1043608" cy="36004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NZ" sz="1400" b="0" i="0" u="none" strike="noStrike" cap="none" normalizeH="0" baseline="0" dirty="0" smtClean="0">
                <a:ln>
                  <a:noFill/>
                </a:ln>
                <a:solidFill>
                  <a:srgbClr val="FF0000"/>
                </a:solidFill>
                <a:effectLst>
                  <a:outerShdw blurRad="38100" dist="38100" dir="2700000" algn="tl">
                    <a:srgbClr val="000000">
                      <a:alpha val="43137"/>
                    </a:srgbClr>
                  </a:outerShdw>
                </a:effectLst>
                <a:latin typeface="Arial" charset="0"/>
              </a:rPr>
              <a:t>POA?</a:t>
            </a:r>
          </a:p>
        </p:txBody>
      </p:sp>
      <p:sp>
        <p:nvSpPr>
          <p:cNvPr id="30" name="Up Arrow Callout 29"/>
          <p:cNvSpPr/>
          <p:nvPr/>
        </p:nvSpPr>
        <p:spPr bwMode="auto">
          <a:xfrm>
            <a:off x="827584" y="4293096"/>
            <a:ext cx="576064" cy="360040"/>
          </a:xfrm>
          <a:prstGeom prst="up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NZ" sz="1000" b="1" i="0" u="none" strike="noStrike" cap="none" normalizeH="0" baseline="0" dirty="0" smtClean="0">
                <a:ln>
                  <a:noFill/>
                </a:ln>
                <a:solidFill>
                  <a:schemeClr val="tx2"/>
                </a:solidFill>
                <a:effectLst/>
                <a:latin typeface="Arial" charset="0"/>
              </a:rPr>
              <a:t>RNP4</a:t>
            </a:r>
          </a:p>
        </p:txBody>
      </p:sp>
      <p:sp>
        <p:nvSpPr>
          <p:cNvPr id="31" name="Up Arrow Callout 30"/>
          <p:cNvSpPr/>
          <p:nvPr/>
        </p:nvSpPr>
        <p:spPr bwMode="auto">
          <a:xfrm>
            <a:off x="755576" y="5157192"/>
            <a:ext cx="648072" cy="363091"/>
          </a:xfrm>
          <a:prstGeom prst="up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NZ" sz="1000" b="1" i="0" u="none" strike="noStrike" cap="none" normalizeH="0" baseline="0" dirty="0" smtClean="0">
                <a:ln>
                  <a:noFill/>
                </a:ln>
                <a:solidFill>
                  <a:schemeClr val="tx2"/>
                </a:solidFill>
                <a:effectLst/>
                <a:latin typeface="Arial" charset="0"/>
              </a:rPr>
              <a:t>RNP104</a:t>
            </a:r>
          </a:p>
        </p:txBody>
      </p:sp>
      <p:sp>
        <p:nvSpPr>
          <p:cNvPr id="32" name="Up Arrow Callout 31"/>
          <p:cNvSpPr/>
          <p:nvPr/>
        </p:nvSpPr>
        <p:spPr bwMode="auto">
          <a:xfrm>
            <a:off x="1531665" y="3429000"/>
            <a:ext cx="576064" cy="360040"/>
          </a:xfrm>
          <a:prstGeom prst="up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NZ" sz="1000" b="1" i="0" u="none" strike="noStrike" cap="none" normalizeH="0" baseline="0" dirty="0" smtClean="0">
                <a:ln>
                  <a:noFill/>
                </a:ln>
                <a:solidFill>
                  <a:schemeClr val="tx2"/>
                </a:solidFill>
                <a:effectLst/>
                <a:latin typeface="Arial" charset="0"/>
              </a:rPr>
              <a:t>RNP4</a:t>
            </a:r>
          </a:p>
        </p:txBody>
      </p:sp>
      <p:sp>
        <p:nvSpPr>
          <p:cNvPr id="33" name="Up Arrow Callout 32"/>
          <p:cNvSpPr/>
          <p:nvPr/>
        </p:nvSpPr>
        <p:spPr bwMode="auto">
          <a:xfrm>
            <a:off x="2411760" y="3573016"/>
            <a:ext cx="576064" cy="363091"/>
          </a:xfrm>
          <a:prstGeom prst="up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NZ" sz="1000" b="1" i="0" u="none" strike="noStrike" cap="none" normalizeH="0" baseline="0" dirty="0" smtClean="0">
                <a:ln>
                  <a:noFill/>
                </a:ln>
                <a:solidFill>
                  <a:schemeClr val="tx2"/>
                </a:solidFill>
                <a:effectLst/>
                <a:latin typeface="Arial" charset="0"/>
              </a:rPr>
              <a:t>RNP4</a:t>
            </a:r>
          </a:p>
        </p:txBody>
      </p:sp>
      <p:sp>
        <p:nvSpPr>
          <p:cNvPr id="34" name="Up Arrow Callout 33"/>
          <p:cNvSpPr/>
          <p:nvPr/>
        </p:nvSpPr>
        <p:spPr bwMode="auto">
          <a:xfrm>
            <a:off x="3707904" y="1412776"/>
            <a:ext cx="576064" cy="376807"/>
          </a:xfrm>
          <a:prstGeom prst="up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NZ" sz="1000" b="1" i="0" u="none" strike="noStrike" cap="none" normalizeH="0" baseline="0" dirty="0" smtClean="0">
                <a:ln>
                  <a:noFill/>
                </a:ln>
                <a:solidFill>
                  <a:schemeClr val="tx2"/>
                </a:solidFill>
                <a:effectLst/>
                <a:latin typeface="Arial" charset="0"/>
              </a:rPr>
              <a:t>RNP4</a:t>
            </a:r>
          </a:p>
        </p:txBody>
      </p:sp>
      <p:sp>
        <p:nvSpPr>
          <p:cNvPr id="35" name="Up Arrow Callout 34"/>
          <p:cNvSpPr/>
          <p:nvPr/>
        </p:nvSpPr>
        <p:spPr bwMode="auto">
          <a:xfrm>
            <a:off x="3563888" y="3501008"/>
            <a:ext cx="576064" cy="363091"/>
          </a:xfrm>
          <a:prstGeom prst="up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NZ" sz="1000" b="1" i="0" u="none" strike="noStrike" cap="none" normalizeH="0" baseline="0" dirty="0" smtClean="0">
                <a:ln>
                  <a:noFill/>
                </a:ln>
                <a:solidFill>
                  <a:schemeClr val="tx2"/>
                </a:solidFill>
                <a:effectLst/>
                <a:latin typeface="Arial" charset="0"/>
              </a:rPr>
              <a:t>RNP4</a:t>
            </a:r>
          </a:p>
        </p:txBody>
      </p:sp>
      <p:sp>
        <p:nvSpPr>
          <p:cNvPr id="36" name="Up Arrow Callout 35"/>
          <p:cNvSpPr/>
          <p:nvPr/>
        </p:nvSpPr>
        <p:spPr bwMode="auto">
          <a:xfrm>
            <a:off x="2627784" y="4509120"/>
            <a:ext cx="576064" cy="363091"/>
          </a:xfrm>
          <a:prstGeom prst="up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NZ" sz="1000" b="1" i="0" u="none" strike="noStrike" cap="none" normalizeH="0" baseline="0" dirty="0" smtClean="0">
                <a:ln>
                  <a:noFill/>
                </a:ln>
                <a:solidFill>
                  <a:schemeClr val="tx2"/>
                </a:solidFill>
                <a:effectLst/>
                <a:latin typeface="Arial" charset="0"/>
              </a:rPr>
              <a:t>RNP4</a:t>
            </a:r>
          </a:p>
        </p:txBody>
      </p:sp>
      <p:sp>
        <p:nvSpPr>
          <p:cNvPr id="37" name="Up Arrow Callout 36"/>
          <p:cNvSpPr/>
          <p:nvPr/>
        </p:nvSpPr>
        <p:spPr bwMode="auto">
          <a:xfrm>
            <a:off x="5076056" y="2780928"/>
            <a:ext cx="573385" cy="360040"/>
          </a:xfrm>
          <a:prstGeom prst="upArrow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NZ" sz="1000" b="1" i="0" u="none" strike="noStrike" cap="none" normalizeH="0" baseline="0" dirty="0" smtClean="0">
                <a:ln>
                  <a:noFill/>
                </a:ln>
                <a:solidFill>
                  <a:schemeClr val="tx2"/>
                </a:solidFill>
                <a:effectLst/>
                <a:latin typeface="Arial" charset="0"/>
              </a:rPr>
              <a:t>RNP4</a:t>
            </a:r>
          </a:p>
        </p:txBody>
      </p:sp>
      <p:sp>
        <p:nvSpPr>
          <p:cNvPr id="38" name="Horizontal Scroll 37"/>
          <p:cNvSpPr/>
          <p:nvPr/>
        </p:nvSpPr>
        <p:spPr bwMode="auto">
          <a:xfrm>
            <a:off x="6012160" y="1988840"/>
            <a:ext cx="1296144" cy="504056"/>
          </a:xfrm>
          <a:prstGeom prst="horizontalScroll">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NZ" sz="1800" dirty="0" smtClean="0"/>
              <a:t>RCP240?</a:t>
            </a:r>
            <a:endParaRPr kumimoji="0" lang="en-NZ" sz="1800" b="0" i="0" u="none" strike="noStrike" cap="none" normalizeH="0" baseline="0" dirty="0" smtClean="0">
              <a:ln>
                <a:noFill/>
              </a:ln>
              <a:solidFill>
                <a:schemeClr val="bg2"/>
              </a:solidFill>
              <a:effectLst/>
              <a:latin typeface="Arial" charset="0"/>
            </a:endParaRPr>
          </a:p>
        </p:txBody>
      </p:sp>
      <p:sp>
        <p:nvSpPr>
          <p:cNvPr id="39" name="Horizontal Scroll 38"/>
          <p:cNvSpPr/>
          <p:nvPr/>
        </p:nvSpPr>
        <p:spPr bwMode="auto">
          <a:xfrm>
            <a:off x="6012160" y="2492896"/>
            <a:ext cx="1296144" cy="504056"/>
          </a:xfrm>
          <a:prstGeom prst="horizontalScroll">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NZ" sz="1800" dirty="0" smtClean="0"/>
              <a:t>RCP400?</a:t>
            </a:r>
            <a:endParaRPr kumimoji="0" lang="en-NZ" sz="1800" b="0" i="0" u="none" strike="noStrike" cap="none" normalizeH="0" baseline="0" dirty="0" smtClean="0">
              <a:ln>
                <a:noFill/>
              </a:ln>
              <a:solidFill>
                <a:schemeClr val="bg2"/>
              </a:solidFill>
              <a:effectLst/>
              <a:latin typeface="Arial" charset="0"/>
            </a:endParaRPr>
          </a:p>
        </p:txBody>
      </p:sp>
      <p:sp>
        <p:nvSpPr>
          <p:cNvPr id="40" name="Horizontal Scroll 39"/>
          <p:cNvSpPr/>
          <p:nvPr/>
        </p:nvSpPr>
        <p:spPr bwMode="auto">
          <a:xfrm>
            <a:off x="6012160" y="3573016"/>
            <a:ext cx="1368152" cy="504056"/>
          </a:xfrm>
          <a:prstGeom prst="horizontalScroll">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NZ" sz="1800" dirty="0" smtClean="0"/>
              <a:t>RSP180?</a:t>
            </a:r>
            <a:endParaRPr kumimoji="0" lang="en-NZ" sz="1800" b="0" i="0" u="none" strike="noStrike" cap="none" normalizeH="0" baseline="0" dirty="0" smtClean="0">
              <a:ln>
                <a:noFill/>
              </a:ln>
              <a:solidFill>
                <a:schemeClr val="bg2"/>
              </a:solidFill>
              <a:effectLst/>
              <a:latin typeface="Arial" charset="0"/>
            </a:endParaRPr>
          </a:p>
        </p:txBody>
      </p:sp>
      <p:sp>
        <p:nvSpPr>
          <p:cNvPr id="41" name="Horizontal Scroll 40"/>
          <p:cNvSpPr/>
          <p:nvPr/>
        </p:nvSpPr>
        <p:spPr bwMode="auto">
          <a:xfrm>
            <a:off x="6012160" y="4077072"/>
            <a:ext cx="1368152" cy="504056"/>
          </a:xfrm>
          <a:prstGeom prst="horizontalScroll">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NZ" sz="1800" dirty="0" smtClean="0"/>
              <a:t>RSP400?</a:t>
            </a:r>
            <a:endParaRPr kumimoji="0" lang="en-NZ" sz="1800" b="0" i="0" u="none" strike="noStrike" cap="none" normalizeH="0" baseline="0" dirty="0" smtClean="0">
              <a:ln>
                <a:noFill/>
              </a:ln>
              <a:solidFill>
                <a:schemeClr val="bg2"/>
              </a:solidFill>
              <a:effectLst/>
              <a:latin typeface="Arial" charset="0"/>
            </a:endParaRPr>
          </a:p>
        </p:txBody>
      </p:sp>
      <p:sp>
        <p:nvSpPr>
          <p:cNvPr id="42" name="TextBox 41"/>
          <p:cNvSpPr txBox="1"/>
          <p:nvPr/>
        </p:nvSpPr>
        <p:spPr>
          <a:xfrm>
            <a:off x="3779912" y="4077072"/>
            <a:ext cx="1872208" cy="369332"/>
          </a:xfrm>
          <a:prstGeom prst="rect">
            <a:avLst/>
          </a:prstGeom>
          <a:noFill/>
        </p:spPr>
        <p:txBody>
          <a:bodyPr wrap="square" rtlCol="0">
            <a:spAutoFit/>
          </a:bodyPr>
          <a:lstStyle/>
          <a:p>
            <a:r>
              <a:rPr lang="en-NZ" sz="1800" dirty="0" smtClean="0">
                <a:solidFill>
                  <a:srgbClr val="FFFF00"/>
                </a:solidFill>
              </a:rPr>
              <a:t>RNP from FPL</a:t>
            </a:r>
            <a:endParaRPr lang="en-NZ" sz="1800" dirty="0">
              <a:solidFill>
                <a:srgbClr val="FFFF00"/>
              </a:solidFill>
            </a:endParaRPr>
          </a:p>
        </p:txBody>
      </p:sp>
      <p:sp>
        <p:nvSpPr>
          <p:cNvPr id="43" name="TextBox 42"/>
          <p:cNvSpPr txBox="1"/>
          <p:nvPr/>
        </p:nvSpPr>
        <p:spPr>
          <a:xfrm>
            <a:off x="3707904" y="4653136"/>
            <a:ext cx="2016224" cy="369332"/>
          </a:xfrm>
          <a:prstGeom prst="rect">
            <a:avLst/>
          </a:prstGeom>
          <a:noFill/>
        </p:spPr>
        <p:txBody>
          <a:bodyPr wrap="square" rtlCol="0">
            <a:spAutoFit/>
          </a:bodyPr>
          <a:lstStyle/>
          <a:p>
            <a:r>
              <a:rPr lang="en-NZ" sz="1800" dirty="0" smtClean="0">
                <a:solidFill>
                  <a:srgbClr val="FFFF00"/>
                </a:solidFill>
              </a:rPr>
              <a:t>RCP/RSP from ?</a:t>
            </a:r>
            <a:endParaRPr lang="en-NZ" sz="1800"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57188" y="142875"/>
            <a:ext cx="8634412" cy="642938"/>
          </a:xfrm>
        </p:spPr>
        <p:txBody>
          <a:bodyPr/>
          <a:lstStyle/>
          <a:p>
            <a:pPr eaLnBrk="1" hangingPunct="1"/>
            <a:r>
              <a:rPr lang="en-US" sz="2400" dirty="0" smtClean="0">
                <a:solidFill>
                  <a:srgbClr val="808080"/>
                </a:solidFill>
              </a:rPr>
              <a:t>Different implementations = Different performance</a:t>
            </a:r>
            <a:endParaRPr lang="en-NZ" sz="2400" dirty="0" smtClean="0">
              <a:solidFill>
                <a:srgbClr val="808080"/>
              </a:solidFill>
            </a:endParaRPr>
          </a:p>
        </p:txBody>
      </p:sp>
      <p:pic>
        <p:nvPicPr>
          <p:cNvPr id="2" name="Picture 2"/>
          <p:cNvPicPr>
            <a:picLocks noChangeAspect="1" noChangeArrowheads="1"/>
          </p:cNvPicPr>
          <p:nvPr/>
        </p:nvPicPr>
        <p:blipFill>
          <a:blip r:embed="rId2" cstate="print"/>
          <a:srcRect/>
          <a:stretch>
            <a:fillRect/>
          </a:stretch>
        </p:blipFill>
        <p:spPr bwMode="auto">
          <a:xfrm>
            <a:off x="252660" y="1150655"/>
            <a:ext cx="8584223" cy="451059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85750" y="142875"/>
            <a:ext cx="8705850" cy="642938"/>
          </a:xfrm>
        </p:spPr>
        <p:txBody>
          <a:bodyPr/>
          <a:lstStyle/>
          <a:p>
            <a:pPr eaLnBrk="1" hangingPunct="1"/>
            <a:r>
              <a:rPr lang="en-US" sz="2800" dirty="0" smtClean="0">
                <a:solidFill>
                  <a:srgbClr val="808080"/>
                </a:solidFill>
              </a:rPr>
              <a:t>RSP/RCP – ICAO 2012 FPL</a:t>
            </a:r>
            <a:endParaRPr lang="en-NZ" sz="2800" dirty="0" smtClean="0">
              <a:solidFill>
                <a:srgbClr val="808080"/>
              </a:solidFill>
            </a:endParaRPr>
          </a:p>
        </p:txBody>
      </p:sp>
      <p:sp>
        <p:nvSpPr>
          <p:cNvPr id="15363" name="TextBox 6"/>
          <p:cNvSpPr txBox="1">
            <a:spLocks noChangeArrowheads="1"/>
          </p:cNvSpPr>
          <p:nvPr/>
        </p:nvSpPr>
        <p:spPr bwMode="auto">
          <a:xfrm>
            <a:off x="285750" y="1071563"/>
            <a:ext cx="8358188" cy="4494212"/>
          </a:xfrm>
          <a:prstGeom prst="rect">
            <a:avLst/>
          </a:prstGeom>
          <a:noFill/>
          <a:ln w="9525">
            <a:noFill/>
            <a:miter lim="800000"/>
            <a:headEnd/>
            <a:tailEnd/>
          </a:ln>
        </p:spPr>
        <p:txBody>
          <a:bodyPr>
            <a:spAutoFit/>
          </a:bodyPr>
          <a:lstStyle/>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a:r>
              <a:rPr lang="en-NZ" sz="2200">
                <a:solidFill>
                  <a:schemeClr val="tx1"/>
                </a:solidFill>
              </a:rPr>
              <a:t> </a:t>
            </a:r>
          </a:p>
        </p:txBody>
      </p:sp>
      <p:sp>
        <p:nvSpPr>
          <p:cNvPr id="18" name="TextBox 17"/>
          <p:cNvSpPr txBox="1"/>
          <p:nvPr/>
        </p:nvSpPr>
        <p:spPr>
          <a:xfrm>
            <a:off x="428596" y="1214422"/>
            <a:ext cx="8286808" cy="830997"/>
          </a:xfrm>
          <a:prstGeom prst="rect">
            <a:avLst/>
          </a:prstGeom>
          <a:noFill/>
        </p:spPr>
        <p:txBody>
          <a:bodyPr wrap="square" rtlCol="0">
            <a:spAutoFit/>
          </a:bodyPr>
          <a:lstStyle/>
          <a:p>
            <a:endParaRPr lang="en-NZ" sz="2400" dirty="0" smtClean="0"/>
          </a:p>
          <a:p>
            <a:pPr lvl="1" algn="ctr">
              <a:buFont typeface="Arial" pitchFamily="34" charset="0"/>
              <a:buChar char="•"/>
            </a:pPr>
            <a:endParaRPr lang="en-NZ" sz="2400" dirty="0"/>
          </a:p>
        </p:txBody>
      </p:sp>
      <p:sp>
        <p:nvSpPr>
          <p:cNvPr id="5" name="TextBox 4"/>
          <p:cNvSpPr txBox="1"/>
          <p:nvPr/>
        </p:nvSpPr>
        <p:spPr>
          <a:xfrm>
            <a:off x="395536" y="1124744"/>
            <a:ext cx="8496944" cy="4801314"/>
          </a:xfrm>
          <a:prstGeom prst="rect">
            <a:avLst/>
          </a:prstGeom>
          <a:noFill/>
        </p:spPr>
        <p:txBody>
          <a:bodyPr wrap="square" rtlCol="0">
            <a:spAutoFit/>
          </a:bodyPr>
          <a:lstStyle/>
          <a:p>
            <a:pPr eaLnBrk="1" hangingPunct="1">
              <a:buFont typeface="Arial" pitchFamily="34" charset="0"/>
              <a:buChar char="•"/>
            </a:pPr>
            <a:r>
              <a:rPr lang="en-US" sz="2400" b="1" dirty="0" smtClean="0"/>
              <a:t> Currently, </a:t>
            </a:r>
            <a:r>
              <a:rPr lang="en-US" sz="2400" b="1" dirty="0" smtClean="0">
                <a:latin typeface="Arial" pitchFamily="34" charset="0"/>
                <a:cs typeface="Arial" pitchFamily="34" charset="0"/>
              </a:rPr>
              <a:t>there is </a:t>
            </a:r>
            <a:r>
              <a:rPr lang="en-NZ" sz="2400" b="1" dirty="0" smtClean="0">
                <a:solidFill>
                  <a:schemeClr val="tx1">
                    <a:lumMod val="50000"/>
                    <a:lumOff val="50000"/>
                  </a:schemeClr>
                </a:solidFill>
              </a:rPr>
              <a:t>potential for an ANSP to misapply Air Traffic Services to an operator or aircraft type.</a:t>
            </a:r>
          </a:p>
          <a:p>
            <a:pPr eaLnBrk="1" hangingPunct="1">
              <a:buFont typeface="Arial" pitchFamily="34" charset="0"/>
              <a:buChar char="•"/>
            </a:pPr>
            <a:endParaRPr lang="en-NZ" sz="800" b="1" dirty="0" smtClean="0">
              <a:solidFill>
                <a:schemeClr val="tx1">
                  <a:lumMod val="50000"/>
                  <a:lumOff val="50000"/>
                </a:schemeClr>
              </a:solidFill>
            </a:endParaRPr>
          </a:p>
          <a:p>
            <a:pPr eaLnBrk="1" hangingPunct="1">
              <a:buFont typeface="Arial" pitchFamily="34" charset="0"/>
              <a:buChar char="•"/>
            </a:pPr>
            <a:r>
              <a:rPr lang="en-NZ" sz="2400" b="1" dirty="0" smtClean="0">
                <a:solidFill>
                  <a:schemeClr val="tx1">
                    <a:lumMod val="50000"/>
                    <a:lumOff val="50000"/>
                  </a:schemeClr>
                </a:solidFill>
              </a:rPr>
              <a:t> Current amendment to Doc4444 for FPL 2012 makes provision for RCP allocation in Field 10 but does not assign values to the designators. No similar provision was made for RSP allocation in Field 10 but does mention use of SUR/ in Field 18.</a:t>
            </a:r>
            <a:endParaRPr lang="en-US" sz="2400" b="1" dirty="0" smtClean="0"/>
          </a:p>
          <a:p>
            <a:pPr eaLnBrk="1" hangingPunct="1">
              <a:buFont typeface="Arial" pitchFamily="34" charset="0"/>
              <a:buChar char="•"/>
            </a:pPr>
            <a:endParaRPr lang="en-US" sz="800" b="1" dirty="0" smtClean="0"/>
          </a:p>
          <a:p>
            <a:pPr eaLnBrk="1" hangingPunct="1">
              <a:buFont typeface="Arial" pitchFamily="34" charset="0"/>
              <a:buChar char="•"/>
            </a:pPr>
            <a:r>
              <a:rPr lang="en-US" sz="2400" b="1" dirty="0" smtClean="0"/>
              <a:t> </a:t>
            </a:r>
            <a:r>
              <a:rPr lang="en-US" sz="2400" b="1" dirty="0" smtClean="0">
                <a:latin typeface="Arial" pitchFamily="34" charset="0"/>
                <a:cs typeface="Arial" pitchFamily="34" charset="0"/>
              </a:rPr>
              <a:t>OPLINKP have agreed that in ICAO FPL:</a:t>
            </a:r>
          </a:p>
          <a:p>
            <a:pPr lvl="1" eaLnBrk="1" hangingPunct="1">
              <a:buFont typeface="Arial" pitchFamily="34" charset="0"/>
              <a:buChar char="•"/>
            </a:pPr>
            <a:r>
              <a:rPr lang="en-US" sz="2400" b="1" dirty="0" smtClean="0">
                <a:latin typeface="Arial" pitchFamily="34" charset="0"/>
                <a:cs typeface="Arial" pitchFamily="34" charset="0"/>
              </a:rPr>
              <a:t> For RCP Field 10a - P1=RCP240 and P2 = RCP400</a:t>
            </a:r>
          </a:p>
          <a:p>
            <a:pPr lvl="1" eaLnBrk="1" hangingPunct="1">
              <a:buFont typeface="Arial" pitchFamily="34" charset="0"/>
              <a:buChar char="•"/>
            </a:pPr>
            <a:r>
              <a:rPr lang="en-US" sz="2400" b="1" dirty="0" smtClean="0">
                <a:latin typeface="Arial" pitchFamily="34" charset="0"/>
                <a:cs typeface="Arial" pitchFamily="34" charset="0"/>
              </a:rPr>
              <a:t> For RSP Field 18 use SUR/RSP180 or SUR/RSP400</a:t>
            </a:r>
          </a:p>
          <a:p>
            <a:pPr lvl="1" eaLnBrk="1" hangingPunct="1"/>
            <a:endParaRPr lang="en-US" sz="800" b="1" dirty="0" smtClean="0">
              <a:latin typeface="Arial" pitchFamily="34" charset="0"/>
              <a:cs typeface="Arial" pitchFamily="34" charset="0"/>
            </a:endParaRPr>
          </a:p>
          <a:p>
            <a:pPr eaLnBrk="1" hangingPunct="1">
              <a:buFont typeface="Arial" pitchFamily="34" charset="0"/>
              <a:buChar char="•"/>
            </a:pPr>
            <a:r>
              <a:rPr lang="en-US" sz="2400" b="1" dirty="0" smtClean="0">
                <a:latin typeface="Arial" pitchFamily="34" charset="0"/>
                <a:cs typeface="Arial" pitchFamily="34" charset="0"/>
              </a:rPr>
              <a:t> Consider a Doc7030 amendment to mitigate this issue? </a:t>
            </a:r>
          </a:p>
          <a:p>
            <a:endParaRPr lang="en-NZ"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7504" y="142875"/>
            <a:ext cx="9036496" cy="642938"/>
          </a:xfrm>
        </p:spPr>
        <p:txBody>
          <a:bodyPr/>
          <a:lstStyle/>
          <a:p>
            <a:pPr eaLnBrk="1" hangingPunct="1"/>
            <a:r>
              <a:rPr lang="en-US" sz="2800" dirty="0" smtClean="0">
                <a:solidFill>
                  <a:srgbClr val="808080"/>
                </a:solidFill>
              </a:rPr>
              <a:t>ANSP – Ground System Automation</a:t>
            </a:r>
            <a:endParaRPr lang="en-NZ" sz="2800" dirty="0" smtClean="0">
              <a:solidFill>
                <a:srgbClr val="808080"/>
              </a:solidFill>
            </a:endParaRPr>
          </a:p>
        </p:txBody>
      </p:sp>
      <p:sp>
        <p:nvSpPr>
          <p:cNvPr id="15363" name="TextBox 6"/>
          <p:cNvSpPr txBox="1">
            <a:spLocks noChangeArrowheads="1"/>
          </p:cNvSpPr>
          <p:nvPr/>
        </p:nvSpPr>
        <p:spPr bwMode="auto">
          <a:xfrm>
            <a:off x="285750" y="1071563"/>
            <a:ext cx="8358188" cy="4494212"/>
          </a:xfrm>
          <a:prstGeom prst="rect">
            <a:avLst/>
          </a:prstGeom>
          <a:noFill/>
          <a:ln w="9525">
            <a:noFill/>
            <a:miter lim="800000"/>
            <a:headEnd/>
            <a:tailEnd/>
          </a:ln>
        </p:spPr>
        <p:txBody>
          <a:bodyPr>
            <a:spAutoFit/>
          </a:bodyPr>
          <a:lstStyle/>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a:r>
              <a:rPr lang="en-NZ" sz="2200">
                <a:solidFill>
                  <a:schemeClr val="tx1"/>
                </a:solidFill>
              </a:rPr>
              <a:t> </a:t>
            </a:r>
          </a:p>
        </p:txBody>
      </p:sp>
      <p:sp>
        <p:nvSpPr>
          <p:cNvPr id="18" name="TextBox 17"/>
          <p:cNvSpPr txBox="1"/>
          <p:nvPr/>
        </p:nvSpPr>
        <p:spPr>
          <a:xfrm>
            <a:off x="428596" y="1214422"/>
            <a:ext cx="8286808" cy="830997"/>
          </a:xfrm>
          <a:prstGeom prst="rect">
            <a:avLst/>
          </a:prstGeom>
          <a:noFill/>
        </p:spPr>
        <p:txBody>
          <a:bodyPr wrap="square" rtlCol="0">
            <a:spAutoFit/>
          </a:bodyPr>
          <a:lstStyle/>
          <a:p>
            <a:endParaRPr lang="en-NZ" sz="2400" dirty="0" smtClean="0"/>
          </a:p>
          <a:p>
            <a:pPr lvl="1" algn="ctr">
              <a:buFont typeface="Arial" pitchFamily="34" charset="0"/>
              <a:buChar char="•"/>
            </a:pPr>
            <a:endParaRPr lang="en-NZ" sz="2400" dirty="0"/>
          </a:p>
        </p:txBody>
      </p:sp>
      <p:sp>
        <p:nvSpPr>
          <p:cNvPr id="5" name="TextBox 4"/>
          <p:cNvSpPr txBox="1"/>
          <p:nvPr/>
        </p:nvSpPr>
        <p:spPr>
          <a:xfrm>
            <a:off x="395536" y="1124744"/>
            <a:ext cx="8496944" cy="5432256"/>
          </a:xfrm>
          <a:prstGeom prst="rect">
            <a:avLst/>
          </a:prstGeom>
          <a:noFill/>
        </p:spPr>
        <p:txBody>
          <a:bodyPr wrap="square" rtlCol="0">
            <a:spAutoFit/>
          </a:bodyPr>
          <a:lstStyle/>
          <a:p>
            <a:pPr eaLnBrk="1" hangingPunct="1">
              <a:buFont typeface="Arial" pitchFamily="34" charset="0"/>
              <a:buChar char="•"/>
            </a:pPr>
            <a:r>
              <a:rPr lang="en-US" sz="2400" b="1" dirty="0" smtClean="0"/>
              <a:t> With proliferation of different aircraft equipment, technology, and wide variations in observed performance, there is an urgent need for improved ground system automation.</a:t>
            </a:r>
          </a:p>
          <a:p>
            <a:pPr eaLnBrk="1" hangingPunct="1">
              <a:buFont typeface="Arial" pitchFamily="34" charset="0"/>
              <a:buChar char="•"/>
            </a:pPr>
            <a:endParaRPr lang="en-US" sz="900" b="1" dirty="0" smtClean="0"/>
          </a:p>
          <a:p>
            <a:pPr eaLnBrk="1" hangingPunct="1">
              <a:buFont typeface="Arial" pitchFamily="34" charset="0"/>
              <a:buChar char="•"/>
            </a:pPr>
            <a:r>
              <a:rPr lang="en-US" sz="2400" b="1" dirty="0" smtClean="0"/>
              <a:t> While some guidance is provided in the GOLD 3.1.2 additional guidance is required in the area of ground system automation that will assist controllers to enable benefits. Some areas under consideration:</a:t>
            </a:r>
          </a:p>
          <a:p>
            <a:pPr lvl="1" eaLnBrk="1" hangingPunct="1">
              <a:buFont typeface="Arial" pitchFamily="34" charset="0"/>
              <a:buChar char="•"/>
            </a:pPr>
            <a:r>
              <a:rPr lang="en-US" sz="2400" b="1" dirty="0" smtClean="0"/>
              <a:t> Mitigate risk of inadvertent application of D50/D30 to RNP qualified aircraft that do not qualify by filed/ observed RSP/RCP using system interlocks.</a:t>
            </a:r>
          </a:p>
          <a:p>
            <a:pPr lvl="1" eaLnBrk="1" hangingPunct="1">
              <a:buFont typeface="Arial" pitchFamily="34" charset="0"/>
              <a:buChar char="•"/>
            </a:pPr>
            <a:r>
              <a:rPr lang="en-US" sz="2400" b="1" dirty="0" smtClean="0"/>
              <a:t> Improved controller HMI</a:t>
            </a:r>
          </a:p>
          <a:p>
            <a:pPr lvl="1" eaLnBrk="1" hangingPunct="1"/>
            <a:r>
              <a:rPr lang="en-US" sz="2400" b="1" dirty="0" smtClean="0"/>
              <a:t> </a:t>
            </a:r>
          </a:p>
          <a:p>
            <a:pPr eaLnBrk="1" hangingPunct="1"/>
            <a:endParaRPr lang="en-US" sz="800" b="1" dirty="0" smtClean="0"/>
          </a:p>
          <a:p>
            <a:endParaRPr lang="en-NZ"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7504" y="142875"/>
            <a:ext cx="9036496" cy="642938"/>
          </a:xfrm>
        </p:spPr>
        <p:txBody>
          <a:bodyPr/>
          <a:lstStyle/>
          <a:p>
            <a:pPr eaLnBrk="1" hangingPunct="1"/>
            <a:r>
              <a:rPr lang="en-US" sz="2800" dirty="0" smtClean="0">
                <a:solidFill>
                  <a:srgbClr val="808080"/>
                </a:solidFill>
              </a:rPr>
              <a:t>ANSP – Supporting infrastructure</a:t>
            </a:r>
            <a:endParaRPr lang="en-NZ" sz="2800" dirty="0" smtClean="0">
              <a:solidFill>
                <a:srgbClr val="808080"/>
              </a:solidFill>
            </a:endParaRPr>
          </a:p>
        </p:txBody>
      </p:sp>
      <p:sp>
        <p:nvSpPr>
          <p:cNvPr id="15363" name="TextBox 6"/>
          <p:cNvSpPr txBox="1">
            <a:spLocks noChangeArrowheads="1"/>
          </p:cNvSpPr>
          <p:nvPr/>
        </p:nvSpPr>
        <p:spPr bwMode="auto">
          <a:xfrm>
            <a:off x="285750" y="1071563"/>
            <a:ext cx="8358188" cy="4494212"/>
          </a:xfrm>
          <a:prstGeom prst="rect">
            <a:avLst/>
          </a:prstGeom>
          <a:noFill/>
          <a:ln w="9525">
            <a:noFill/>
            <a:miter lim="800000"/>
            <a:headEnd/>
            <a:tailEnd/>
          </a:ln>
        </p:spPr>
        <p:txBody>
          <a:bodyPr>
            <a:spAutoFit/>
          </a:bodyPr>
          <a:lstStyle/>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eaLnBrk="1" hangingPunct="1">
              <a:buFont typeface="Arial" charset="0"/>
              <a:buChar char="•"/>
            </a:pPr>
            <a:endParaRPr lang="en-NZ" sz="2200" b="1">
              <a:solidFill>
                <a:schemeClr val="tx1"/>
              </a:solidFill>
            </a:endParaRPr>
          </a:p>
          <a:p>
            <a:pPr lvl="1"/>
            <a:r>
              <a:rPr lang="en-NZ" sz="2200">
                <a:solidFill>
                  <a:schemeClr val="tx1"/>
                </a:solidFill>
              </a:rPr>
              <a:t> </a:t>
            </a:r>
          </a:p>
        </p:txBody>
      </p:sp>
      <p:sp>
        <p:nvSpPr>
          <p:cNvPr id="18" name="TextBox 17"/>
          <p:cNvSpPr txBox="1"/>
          <p:nvPr/>
        </p:nvSpPr>
        <p:spPr>
          <a:xfrm>
            <a:off x="428596" y="1214422"/>
            <a:ext cx="8286808" cy="830997"/>
          </a:xfrm>
          <a:prstGeom prst="rect">
            <a:avLst/>
          </a:prstGeom>
          <a:noFill/>
        </p:spPr>
        <p:txBody>
          <a:bodyPr wrap="square" rtlCol="0">
            <a:spAutoFit/>
          </a:bodyPr>
          <a:lstStyle/>
          <a:p>
            <a:endParaRPr lang="en-NZ" sz="2400" dirty="0" smtClean="0"/>
          </a:p>
          <a:p>
            <a:pPr lvl="1" algn="ctr">
              <a:buFont typeface="Arial" pitchFamily="34" charset="0"/>
              <a:buChar char="•"/>
            </a:pPr>
            <a:endParaRPr lang="en-NZ" sz="2400" dirty="0"/>
          </a:p>
        </p:txBody>
      </p:sp>
      <p:sp>
        <p:nvSpPr>
          <p:cNvPr id="5" name="TextBox 4"/>
          <p:cNvSpPr txBox="1"/>
          <p:nvPr/>
        </p:nvSpPr>
        <p:spPr>
          <a:xfrm>
            <a:off x="395536" y="1124744"/>
            <a:ext cx="8496944" cy="4832092"/>
          </a:xfrm>
          <a:prstGeom prst="rect">
            <a:avLst/>
          </a:prstGeom>
          <a:noFill/>
        </p:spPr>
        <p:txBody>
          <a:bodyPr wrap="square" rtlCol="0">
            <a:spAutoFit/>
          </a:bodyPr>
          <a:lstStyle/>
          <a:p>
            <a:pPr eaLnBrk="1" hangingPunct="1">
              <a:buFont typeface="Arial" pitchFamily="34" charset="0"/>
              <a:buChar char="•"/>
            </a:pPr>
            <a:r>
              <a:rPr lang="en-US" sz="2400" b="1" dirty="0" smtClean="0"/>
              <a:t> Implementing FANS1/A CPDLC and ADS-C in isolation without considering the supporting infrastructure will restrict/delay operational benefits:</a:t>
            </a:r>
          </a:p>
          <a:p>
            <a:pPr eaLnBrk="1" hangingPunct="1">
              <a:buFont typeface="Arial" pitchFamily="34" charset="0"/>
              <a:buChar char="•"/>
            </a:pPr>
            <a:endParaRPr lang="en-US" sz="900" b="1" dirty="0" smtClean="0"/>
          </a:p>
          <a:p>
            <a:pPr lvl="1" eaLnBrk="1" hangingPunct="1">
              <a:buFont typeface="Arial" pitchFamily="34" charset="0"/>
              <a:buChar char="•"/>
            </a:pPr>
            <a:r>
              <a:rPr lang="en-US" sz="2400" b="1" dirty="0" smtClean="0"/>
              <a:t> In Oceanic/Remote airspace significant benefits can be </a:t>
            </a:r>
            <a:r>
              <a:rPr lang="en-US" sz="2400" b="1" dirty="0" err="1" smtClean="0"/>
              <a:t>realised</a:t>
            </a:r>
            <a:r>
              <a:rPr lang="en-US" sz="2400" b="1" dirty="0" smtClean="0"/>
              <a:t> through DARP. DARP requires AIDC to communicate route changes to downstream ANSP. No AIDC = No DARP.</a:t>
            </a:r>
          </a:p>
          <a:p>
            <a:pPr lvl="1" eaLnBrk="1" hangingPunct="1">
              <a:buFont typeface="Arial" pitchFamily="34" charset="0"/>
              <a:buChar char="•"/>
            </a:pPr>
            <a:endParaRPr lang="en-US" sz="900" b="1" dirty="0" smtClean="0"/>
          </a:p>
          <a:p>
            <a:pPr lvl="1" eaLnBrk="1" hangingPunct="1">
              <a:buFont typeface="Arial" pitchFamily="34" charset="0"/>
              <a:buChar char="•"/>
            </a:pPr>
            <a:r>
              <a:rPr lang="en-US" sz="2400" b="1" dirty="0" smtClean="0"/>
              <a:t> Recent I3 failure 22 October 2011 in Pacific is a good example where supporting infrastructure could do better.</a:t>
            </a:r>
          </a:p>
          <a:p>
            <a:pPr eaLnBrk="1" hangingPunct="1"/>
            <a:endParaRPr lang="en-US" sz="2400" b="1" dirty="0" smtClean="0"/>
          </a:p>
          <a:p>
            <a:pPr eaLnBrk="1" hangingPunct="1"/>
            <a:endParaRPr lang="en-US" sz="800" b="1" dirty="0" smtClean="0"/>
          </a:p>
          <a:p>
            <a:endParaRPr lang="en-NZ"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w_Airways_Powerpoint_Template_Feb_06">
  <a:themeElements>
    <a:clrScheme name="New_Airways_Powerpoint_Template_Feb_0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ew_Airways_Powerpoint_Template_Feb_06">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36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3600" b="0" i="0" u="none" strike="noStrike" cap="none" normalizeH="0" baseline="0" smtClean="0">
            <a:ln>
              <a:noFill/>
            </a:ln>
            <a:solidFill>
              <a:schemeClr val="bg2"/>
            </a:solidFill>
            <a:effectLst/>
            <a:latin typeface="Arial" charset="0"/>
          </a:defRPr>
        </a:defPPr>
      </a:lstStyle>
    </a:lnDef>
  </a:objectDefaults>
  <a:extraClrSchemeLst>
    <a:extraClrScheme>
      <a:clrScheme name="New_Airways_Powerpoint_Template_Feb_0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w_Airways_Powerpoint_Template_Feb_06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w_Airways_Powerpoint_Template_Feb_06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w_Airways_Powerpoint_Template_Feb_06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w_Airways_Powerpoint_Template_Feb_06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w_Airways_Powerpoint_Template_Feb_06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w_Airways_Powerpoint_Template_Feb_06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w_Airways_Powerpoint_Template_Feb_06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w_Airways_Powerpoint_Template_Feb_06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w_Airways_Powerpoint_Template_Feb_06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w_Airways_Powerpoint_Template_Feb_06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w_Airways_Powerpoint_Template_Feb_06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ew_Airways_Powerpoint_Template_Feb_06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1E6515E3565742B84C506BEEEB2D6B" ma:contentTypeVersion="5" ma:contentTypeDescription="Create a new document." ma:contentTypeScope="" ma:versionID="1fa2305fedbad99da1973bf4d541243b">
  <xsd:schema xmlns:xsd="http://www.w3.org/2001/XMLSchema" xmlns:xs="http://www.w3.org/2001/XMLSchema" xmlns:p="http://schemas.microsoft.com/office/2006/metadata/properties" xmlns:ns2="2b0c29a6-a2e0-472b-bfb4-397922b0132f" targetNamespace="http://schemas.microsoft.com/office/2006/metadata/properties" ma:root="true" ma:fieldsID="a8d224f86ff342e25caaf29b9da683a5" ns2:_="">
    <xsd:import namespace="2b0c29a6-a2e0-472b-bfb4-397922b0132f"/>
    <xsd:element name="properties">
      <xsd:complexType>
        <xsd:sequence>
          <xsd:element name="documentManagement">
            <xsd:complexType>
              <xsd:all>
                <xsd:element ref="ns2:Number" minOccurs="0"/>
                <xsd:element ref="ns2:Update_x0020_Date" minOccurs="0"/>
                <xsd:element ref="ns2:Presenter" minOccurs="0"/>
                <xsd:element ref="ns2:Category" minOccurs="0"/>
                <xsd:element ref="ns2:Type_x0020_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0c29a6-a2e0-472b-bfb4-397922b0132f" elementFormDefault="qualified">
    <xsd:import namespace="http://schemas.microsoft.com/office/2006/documentManagement/types"/>
    <xsd:import namespace="http://schemas.microsoft.com/office/infopath/2007/PartnerControls"/>
    <xsd:element name="Number" ma:index="8" nillable="true" ma:displayName="Number" ma:internalName="Number">
      <xsd:simpleType>
        <xsd:restriction base="dms:Text">
          <xsd:maxLength value="255"/>
        </xsd:restriction>
      </xsd:simpleType>
    </xsd:element>
    <xsd:element name="Update_x0020_Date" ma:index="9" nillable="true" ma:displayName="Update Date" ma:internalName="Update_x0020_Date">
      <xsd:simpleType>
        <xsd:restriction base="dms:Text">
          <xsd:maxLength value="255"/>
        </xsd:restriction>
      </xsd:simpleType>
    </xsd:element>
    <xsd:element name="Presenter" ma:index="10" nillable="true" ma:displayName="Presenter" ma:internalName="Presenter">
      <xsd:simpleType>
        <xsd:restriction base="dms:Text">
          <xsd:maxLength value="255"/>
        </xsd:restriction>
      </xsd:simpleType>
    </xsd:element>
    <xsd:element name="Category" ma:index="11" nillable="true" ma:displayName="Category" ma:format="Dropdown" ma:internalName="Category">
      <xsd:simpleType>
        <xsd:union memberTypes="dms:Text">
          <xsd:simpleType>
            <xsd:restriction base="dms:Choice">
              <xsd:enumeration value="1-Report"/>
              <xsd:enumeration value="2-General Information"/>
              <xsd:enumeration value="3-Working Papers"/>
              <xsd:enumeration value="4-Information Papers"/>
              <xsd:enumeration value="5-Presentations"/>
              <xsd:enumeration value="6-Flimsy"/>
              <xsd:enumeration value="7-Discussion papers"/>
              <xsd:enumeration value="8-List of participants"/>
              <xsd:enumeration value="9-Order of Business"/>
            </xsd:restriction>
          </xsd:simpleType>
        </xsd:union>
      </xsd:simpleType>
    </xsd:element>
    <xsd:element name="Type_x0020_Name" ma:index="12" nillable="true" ma:displayName="Type Name" ma:internalName="Type_x0020_Nam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2b0c29a6-a2e0-472b-bfb4-397922b0132f">5-Presentations for Seminar</Category>
    <Type_x0020_Name xmlns="2b0c29a6-a2e0-472b-bfb4-397922b0132f" xsi:nil="true"/>
    <Presenter xmlns="2b0c29a6-a2e0-472b-bfb4-397922b0132f">New Zealand</Presenter>
    <Update_x0020_Date xmlns="2b0c29a6-a2e0-472b-bfb4-397922b0132f">Feb 07,2012</Update_x0020_Date>
    <Number xmlns="2b0c29a6-a2e0-472b-bfb4-397922b0132f">SP/05</Number>
  </documentManagement>
</p:properties>
</file>

<file path=customXml/itemProps1.xml><?xml version="1.0" encoding="utf-8"?>
<ds:datastoreItem xmlns:ds="http://schemas.openxmlformats.org/officeDocument/2006/customXml" ds:itemID="{1DE51495-3E6E-4D56-9F9E-172943742922}"/>
</file>

<file path=customXml/itemProps2.xml><?xml version="1.0" encoding="utf-8"?>
<ds:datastoreItem xmlns:ds="http://schemas.openxmlformats.org/officeDocument/2006/customXml" ds:itemID="{8966CA55-5B43-4B07-B676-6FF5BF14BFA8}"/>
</file>

<file path=customXml/itemProps3.xml><?xml version="1.0" encoding="utf-8"?>
<ds:datastoreItem xmlns:ds="http://schemas.openxmlformats.org/officeDocument/2006/customXml" ds:itemID="{2AE7002A-99AC-4D4F-B658-DD8574146B7E}"/>
</file>

<file path=docProps/app.xml><?xml version="1.0" encoding="utf-8"?>
<Properties xmlns="http://schemas.openxmlformats.org/officeDocument/2006/extended-properties" xmlns:vt="http://schemas.openxmlformats.org/officeDocument/2006/docPropsVTypes">
  <Template/>
  <TotalTime>6320</TotalTime>
  <Words>928</Words>
  <Application>Microsoft Office PowerPoint</Application>
  <PresentationFormat>On-screen Show (4:3)</PresentationFormat>
  <Paragraphs>235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New_Airways_Powerpoint_Template_Feb_06</vt:lpstr>
      <vt:lpstr>Data-link Elements and Role of Stakeholders – Reflections of an ANSP</vt:lpstr>
      <vt:lpstr>Data-link - Enabling Benefits</vt:lpstr>
      <vt:lpstr>Data-link – A performance based system?</vt:lpstr>
      <vt:lpstr>A Performance Based System ---- </vt:lpstr>
      <vt:lpstr>Missing bits of jigsaw – RCP? - RSP?</vt:lpstr>
      <vt:lpstr>Different implementations = Different performance</vt:lpstr>
      <vt:lpstr>RSP/RCP – ICAO 2012 FPL</vt:lpstr>
      <vt:lpstr>ANSP – Ground System Automation</vt:lpstr>
      <vt:lpstr>ANSP – Supporting infrastructure</vt:lpstr>
      <vt:lpstr>Supporting infrastructure – NZZO case study</vt:lpstr>
      <vt:lpstr>Supporting infrastructure – NZZO case study</vt:lpstr>
      <vt:lpstr>Supporting infrastructure – NZZO case study</vt:lpstr>
      <vt:lpstr>GOLD – Global Operational Data-link Manual</vt:lpstr>
      <vt:lpstr>Thank you  Paul Radford Manager Oceanic Systems Airways New Zealand paul.radford@airways.co.nz</vt:lpstr>
    </vt:vector>
  </TitlesOfParts>
  <Company>Airways Corporation New Zealand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Link Elements and Role of Stakeholders - Reflections on an ANSP</dc:title>
  <dc:creator>buftonl</dc:creator>
  <cp:lastModifiedBy>Paul Radford</cp:lastModifiedBy>
  <cp:revision>430</cp:revision>
  <cp:lastPrinted>2009-01-08T21:49:44Z</cp:lastPrinted>
  <dcterms:created xsi:type="dcterms:W3CDTF">2006-02-14T02:45:44Z</dcterms:created>
  <dcterms:modified xsi:type="dcterms:W3CDTF">2012-02-07T03:47:34Z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0x0101000F1E6515E3565742B84C506BEEEB2D6B</vt:lpwstr>
  </property>
  <property fmtid="{D5CDD505-2E9C-101B-9397-08002B2CF9AE}" pid="3" name="Order">
    <vt:r8>1800</vt:r8>
  </property>
</Properties>
</file>